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sldIdLst>
    <p:sldId id="477" r:id="rId9"/>
    <p:sldId id="479" r:id="rId10"/>
    <p:sldId id="466" r:id="rId11"/>
    <p:sldId id="468" r:id="rId12"/>
    <p:sldId id="501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2" r:id="rId25"/>
    <p:sldId id="503" r:id="rId26"/>
    <p:sldId id="504" r:id="rId27"/>
    <p:sldId id="505" r:id="rId28"/>
    <p:sldId id="506" r:id="rId29"/>
    <p:sldId id="507" r:id="rId30"/>
    <p:sldId id="513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522" r:id="rId40"/>
    <p:sldId id="523" r:id="rId41"/>
    <p:sldId id="524" r:id="rId42"/>
    <p:sldId id="525" r:id="rId43"/>
    <p:sldId id="526" r:id="rId44"/>
    <p:sldId id="527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1" r:id="rId59"/>
    <p:sldId id="542" r:id="rId60"/>
    <p:sldId id="543" r:id="rId61"/>
    <p:sldId id="544" r:id="rId62"/>
    <p:sldId id="545" r:id="rId63"/>
    <p:sldId id="546" r:id="rId64"/>
    <p:sldId id="547" r:id="rId65"/>
    <p:sldId id="548" r:id="rId66"/>
    <p:sldId id="549" r:id="rId67"/>
    <p:sldId id="550" r:id="rId68"/>
    <p:sldId id="551" r:id="rId69"/>
    <p:sldId id="552" r:id="rId70"/>
    <p:sldId id="553" r:id="rId71"/>
    <p:sldId id="405" r:id="rId72"/>
    <p:sldId id="406" r:id="rId73"/>
    <p:sldId id="379" r:id="rId74"/>
    <p:sldId id="480" r:id="rId75"/>
    <p:sldId id="453" r:id="rId76"/>
    <p:sldId id="508" r:id="rId77"/>
    <p:sldId id="509" r:id="rId78"/>
    <p:sldId id="510" r:id="rId79"/>
    <p:sldId id="511" r:id="rId80"/>
    <p:sldId id="512" r:id="rId8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theme" Target="theme/theme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61" Type="http://schemas.openxmlformats.org/officeDocument/2006/relationships/slide" Target="slides/slide53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Yandex%20Disk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1;&#1085;%20&#1082;&#1091;&#1088;&#1089;\figures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5"/>
          <c:order val="0"/>
          <c:tx>
            <c:strRef>
              <c:f>relu!$G$2</c:f>
              <c:strCache>
                <c:ptCount val="1"/>
                <c:pt idx="0">
                  <c:v>ReLU6(x)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relu!$A$3:$A$139</c:f>
              <c:numCache>
                <c:formatCode>General</c:formatCode>
                <c:ptCount val="137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  <c:pt idx="72">
                  <c:v>3.1000000000000014</c:v>
                </c:pt>
                <c:pt idx="73">
                  <c:v>3.2000000000000015</c:v>
                </c:pt>
                <c:pt idx="74">
                  <c:v>3.3000000000000016</c:v>
                </c:pt>
                <c:pt idx="75">
                  <c:v>3.4000000000000017</c:v>
                </c:pt>
                <c:pt idx="76">
                  <c:v>3.5000000000000018</c:v>
                </c:pt>
                <c:pt idx="77">
                  <c:v>3.6000000000000019</c:v>
                </c:pt>
                <c:pt idx="78">
                  <c:v>3.700000000000002</c:v>
                </c:pt>
                <c:pt idx="79">
                  <c:v>3.800000000000002</c:v>
                </c:pt>
                <c:pt idx="80">
                  <c:v>3.9000000000000021</c:v>
                </c:pt>
                <c:pt idx="81">
                  <c:v>4.0000000000000018</c:v>
                </c:pt>
                <c:pt idx="82">
                  <c:v>4.1000000000000014</c:v>
                </c:pt>
                <c:pt idx="83">
                  <c:v>4.2000000000000011</c:v>
                </c:pt>
                <c:pt idx="84">
                  <c:v>4.3000000000000007</c:v>
                </c:pt>
                <c:pt idx="85">
                  <c:v>4.4000000000000004</c:v>
                </c:pt>
                <c:pt idx="86">
                  <c:v>4.5</c:v>
                </c:pt>
                <c:pt idx="87">
                  <c:v>4.5999999999999996</c:v>
                </c:pt>
                <c:pt idx="88">
                  <c:v>4.6999999999999993</c:v>
                </c:pt>
                <c:pt idx="89">
                  <c:v>4.7999999999999989</c:v>
                </c:pt>
                <c:pt idx="90">
                  <c:v>4.8999999999999986</c:v>
                </c:pt>
                <c:pt idx="91">
                  <c:v>4.9999999999999982</c:v>
                </c:pt>
                <c:pt idx="92">
                  <c:v>5.0999999999999979</c:v>
                </c:pt>
                <c:pt idx="93">
                  <c:v>5.1999999999999975</c:v>
                </c:pt>
                <c:pt idx="94">
                  <c:v>5.2999999999999972</c:v>
                </c:pt>
                <c:pt idx="95">
                  <c:v>5.3999999999999968</c:v>
                </c:pt>
                <c:pt idx="96">
                  <c:v>5.4999999999999964</c:v>
                </c:pt>
                <c:pt idx="97">
                  <c:v>5.5999999999999961</c:v>
                </c:pt>
                <c:pt idx="98">
                  <c:v>5.6999999999999957</c:v>
                </c:pt>
                <c:pt idx="99">
                  <c:v>5.7999999999999954</c:v>
                </c:pt>
                <c:pt idx="100">
                  <c:v>5.899999999999995</c:v>
                </c:pt>
                <c:pt idx="101">
                  <c:v>5.9999999999999947</c:v>
                </c:pt>
                <c:pt idx="102">
                  <c:v>6.0999999999999943</c:v>
                </c:pt>
                <c:pt idx="103">
                  <c:v>6.199999999999994</c:v>
                </c:pt>
                <c:pt idx="104">
                  <c:v>6.2999999999999936</c:v>
                </c:pt>
                <c:pt idx="105">
                  <c:v>6.3999999999999932</c:v>
                </c:pt>
                <c:pt idx="106">
                  <c:v>6.4999999999999929</c:v>
                </c:pt>
                <c:pt idx="107">
                  <c:v>6.5999999999999925</c:v>
                </c:pt>
                <c:pt idx="108">
                  <c:v>6.6999999999999922</c:v>
                </c:pt>
                <c:pt idx="109">
                  <c:v>6.7999999999999918</c:v>
                </c:pt>
                <c:pt idx="110">
                  <c:v>6.8999999999999915</c:v>
                </c:pt>
                <c:pt idx="111">
                  <c:v>6.9999999999999911</c:v>
                </c:pt>
                <c:pt idx="112">
                  <c:v>7.0999999999999908</c:v>
                </c:pt>
                <c:pt idx="113">
                  <c:v>7.1999999999999904</c:v>
                </c:pt>
                <c:pt idx="114">
                  <c:v>7.2999999999999901</c:v>
                </c:pt>
                <c:pt idx="115">
                  <c:v>7.3999999999999897</c:v>
                </c:pt>
                <c:pt idx="116">
                  <c:v>7.4999999999999893</c:v>
                </c:pt>
                <c:pt idx="117">
                  <c:v>7.599999999999989</c:v>
                </c:pt>
                <c:pt idx="118">
                  <c:v>7.6999999999999886</c:v>
                </c:pt>
                <c:pt idx="119">
                  <c:v>7.7999999999999883</c:v>
                </c:pt>
                <c:pt idx="120">
                  <c:v>7.8999999999999879</c:v>
                </c:pt>
                <c:pt idx="121">
                  <c:v>7.9999999999999876</c:v>
                </c:pt>
                <c:pt idx="122">
                  <c:v>8.0999999999999872</c:v>
                </c:pt>
                <c:pt idx="123">
                  <c:v>8.1999999999999869</c:v>
                </c:pt>
                <c:pt idx="124">
                  <c:v>8.2999999999999865</c:v>
                </c:pt>
                <c:pt idx="125">
                  <c:v>8.3999999999999861</c:v>
                </c:pt>
                <c:pt idx="126">
                  <c:v>8.4999999999999858</c:v>
                </c:pt>
                <c:pt idx="127">
                  <c:v>8.5999999999999854</c:v>
                </c:pt>
                <c:pt idx="128">
                  <c:v>8.6999999999999851</c:v>
                </c:pt>
                <c:pt idx="129">
                  <c:v>8.7999999999999847</c:v>
                </c:pt>
                <c:pt idx="130">
                  <c:v>8.8999999999999844</c:v>
                </c:pt>
                <c:pt idx="131">
                  <c:v>8.999999999999984</c:v>
                </c:pt>
                <c:pt idx="132">
                  <c:v>9.0999999999999837</c:v>
                </c:pt>
                <c:pt idx="133">
                  <c:v>9.1999999999999833</c:v>
                </c:pt>
                <c:pt idx="134">
                  <c:v>9.2999999999999829</c:v>
                </c:pt>
                <c:pt idx="135">
                  <c:v>9.3999999999999826</c:v>
                </c:pt>
                <c:pt idx="136">
                  <c:v>9.4999999999999822</c:v>
                </c:pt>
              </c:numCache>
            </c:numRef>
          </c:xVal>
          <c:yVal>
            <c:numRef>
              <c:f>relu!$G$3:$G$139</c:f>
              <c:numCache>
                <c:formatCode>General</c:formatCode>
                <c:ptCount val="1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  <c:pt idx="72">
                  <c:v>3.1000000000000014</c:v>
                </c:pt>
                <c:pt idx="73">
                  <c:v>3.2000000000000015</c:v>
                </c:pt>
                <c:pt idx="74">
                  <c:v>3.3000000000000016</c:v>
                </c:pt>
                <c:pt idx="75">
                  <c:v>3.4000000000000017</c:v>
                </c:pt>
                <c:pt idx="76">
                  <c:v>3.5000000000000018</c:v>
                </c:pt>
                <c:pt idx="77">
                  <c:v>3.6000000000000019</c:v>
                </c:pt>
                <c:pt idx="78">
                  <c:v>3.700000000000002</c:v>
                </c:pt>
                <c:pt idx="79">
                  <c:v>3.800000000000002</c:v>
                </c:pt>
                <c:pt idx="80">
                  <c:v>3.9000000000000021</c:v>
                </c:pt>
                <c:pt idx="81">
                  <c:v>4.0000000000000018</c:v>
                </c:pt>
                <c:pt idx="82">
                  <c:v>4.1000000000000014</c:v>
                </c:pt>
                <c:pt idx="83">
                  <c:v>4.2000000000000011</c:v>
                </c:pt>
                <c:pt idx="84">
                  <c:v>4.3000000000000007</c:v>
                </c:pt>
                <c:pt idx="85">
                  <c:v>4.4000000000000004</c:v>
                </c:pt>
                <c:pt idx="86">
                  <c:v>4.5</c:v>
                </c:pt>
                <c:pt idx="87">
                  <c:v>4.5999999999999996</c:v>
                </c:pt>
                <c:pt idx="88">
                  <c:v>4.6999999999999993</c:v>
                </c:pt>
                <c:pt idx="89">
                  <c:v>4.7999999999999989</c:v>
                </c:pt>
                <c:pt idx="90">
                  <c:v>4.8999999999999986</c:v>
                </c:pt>
                <c:pt idx="91">
                  <c:v>4.9999999999999982</c:v>
                </c:pt>
                <c:pt idx="92">
                  <c:v>5.0999999999999979</c:v>
                </c:pt>
                <c:pt idx="93">
                  <c:v>5.1999999999999975</c:v>
                </c:pt>
                <c:pt idx="94">
                  <c:v>5.2999999999999972</c:v>
                </c:pt>
                <c:pt idx="95">
                  <c:v>5.3999999999999968</c:v>
                </c:pt>
                <c:pt idx="96">
                  <c:v>5.4999999999999964</c:v>
                </c:pt>
                <c:pt idx="97">
                  <c:v>5.5999999999999961</c:v>
                </c:pt>
                <c:pt idx="98">
                  <c:v>5.6999999999999957</c:v>
                </c:pt>
                <c:pt idx="99">
                  <c:v>5.7999999999999954</c:v>
                </c:pt>
                <c:pt idx="100">
                  <c:v>5.899999999999995</c:v>
                </c:pt>
                <c:pt idx="101">
                  <c:v>5.9999999999999947</c:v>
                </c:pt>
                <c:pt idx="102">
                  <c:v>6</c:v>
                </c:pt>
                <c:pt idx="103">
                  <c:v>6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6</c:v>
                </c:pt>
                <c:pt idx="115">
                  <c:v>6</c:v>
                </c:pt>
                <c:pt idx="116">
                  <c:v>6</c:v>
                </c:pt>
                <c:pt idx="117">
                  <c:v>6</c:v>
                </c:pt>
                <c:pt idx="118">
                  <c:v>6</c:v>
                </c:pt>
                <c:pt idx="119">
                  <c:v>6</c:v>
                </c:pt>
                <c:pt idx="120">
                  <c:v>6</c:v>
                </c:pt>
                <c:pt idx="121">
                  <c:v>6</c:v>
                </c:pt>
                <c:pt idx="122">
                  <c:v>6</c:v>
                </c:pt>
                <c:pt idx="123">
                  <c:v>6</c:v>
                </c:pt>
                <c:pt idx="124">
                  <c:v>6</c:v>
                </c:pt>
                <c:pt idx="125">
                  <c:v>6</c:v>
                </c:pt>
                <c:pt idx="126">
                  <c:v>6</c:v>
                </c:pt>
                <c:pt idx="127">
                  <c:v>6</c:v>
                </c:pt>
                <c:pt idx="128">
                  <c:v>6</c:v>
                </c:pt>
                <c:pt idx="129">
                  <c:v>6</c:v>
                </c:pt>
                <c:pt idx="130">
                  <c:v>6</c:v>
                </c:pt>
                <c:pt idx="131">
                  <c:v>6</c:v>
                </c:pt>
                <c:pt idx="132">
                  <c:v>6</c:v>
                </c:pt>
                <c:pt idx="133">
                  <c:v>6</c:v>
                </c:pt>
                <c:pt idx="134">
                  <c:v>6</c:v>
                </c:pt>
                <c:pt idx="135">
                  <c:v>6</c:v>
                </c:pt>
                <c:pt idx="136">
                  <c:v>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C28-4799-9346-D1D569E1D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095120"/>
        <c:axId val="382096768"/>
      </c:scatterChart>
      <c:valAx>
        <c:axId val="382095120"/>
        <c:scaling>
          <c:orientation val="minMax"/>
          <c:max val="8"/>
          <c:min val="-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096768"/>
        <c:crosses val="autoZero"/>
        <c:crossBetween val="midCat"/>
        <c:majorUnit val="2"/>
      </c:valAx>
      <c:valAx>
        <c:axId val="382096768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82095120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4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39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138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264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3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79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686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50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90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930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951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867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892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555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616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441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583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17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98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153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71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390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78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4895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2103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906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436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8539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60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07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6818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015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0623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4347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8534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4807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8832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0006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82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618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6620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4948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5383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5241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0687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098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243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230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05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7297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436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9259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4021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5766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5679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5618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C1DEC-E330-3D43-8EF3-E1E5BBC35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CD209A-DACE-9045-B36E-08C29911D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E0834E-CB7A-884E-A4F4-D7D5EB1E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FF0FBF-CAD9-C04A-BF5D-419C97F2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C8FCEA-1E37-AE45-802F-B5131E43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4124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0F968-3D99-9E40-8A18-FFBB2997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AC2C37-CDE1-F145-8FA5-C484C372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1E2694-70F9-224B-9A71-BA120C12C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9F4EC5-D153-5840-99DF-BE5DE39F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9466B8-256E-F448-8556-E27CF021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611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16A6D-B960-6C42-A8FE-3A1B2E0F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B1B2AB-69E7-E64A-99CF-222C6AD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2D4FE7-DFD7-5B4E-A716-591145CD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0E615E-959A-5440-9ADF-626A8F3B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3EC72B-7FB8-B446-9D52-4BFD621F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51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947CD-D0B0-354C-A79D-3037C269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E98737-3A7A-EC4F-89F4-BED1E8916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FAA57A-2FC9-104E-8393-D4A52DF2C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46A481-CB01-714E-B712-19F0DDA9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04055E-146B-B24C-AAFE-8DCA1DC0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D905EF-9D3B-8C48-9C94-F2926C09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2476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ED7D6-CBBC-1E44-BF26-23C752DD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0E4161-B543-9845-BFF1-36D2792FE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87257C-932F-764E-87A1-30FF54D3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31921A-AF37-A94D-98D0-6F1CF4F25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D74B1B5-E9C4-8242-A4E3-FA176B8F4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59A258C-9145-614A-8ACF-B0EC84D4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BCCCD7-0907-424B-AFF0-43308DE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B1F1DF-DEC1-B244-BC9E-E03148CE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4153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072487-AEE9-BB40-97AE-BCCEBA6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0F25C0-2C1F-7746-B3CB-2D0963B7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73AD90E-A61B-5645-81CF-095848F5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8A6997-6338-C94C-A367-77D6C0CD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6386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40E37BE-E9C6-9B44-BE05-92688DDB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A5878A0-C065-5740-922B-BC7B4224C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6E7805-DC6E-9C45-AE55-3C682415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973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D7696-DC91-B64E-A146-3EA4ACE0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A93068-11F7-A54C-8739-E8D56461C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A5E566-C873-A040-B182-AED4745AA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764A82-2827-6040-8EF4-18EA4E5B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2419B3-1AD0-0F44-BB66-18450D98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6ACB73-FB85-8745-9E9F-33C1053B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7109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344AB-C755-B744-926B-1CA52592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E461BE9-91A7-0644-A7F7-5A900BEDB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DAD98B-BB11-2146-B2C1-9693F6EA1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602E33-3BCF-AC45-A17B-16B61B16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01EA44-69CE-B945-B383-4F4A0CE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192F81-79B8-F94A-A591-6ED4014E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7555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04DCD0-490D-3B4A-8EDD-433BC1B7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9873EE-34A0-2240-AE57-DEEC31415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61D089-6700-604F-B64C-8C2B901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572D5-6130-4046-B1D6-AE433B13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7C6B88-F19A-6644-AE9B-372E771D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7373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B0A5B51-9827-CE4E-B562-4487F7361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5DA124-6C87-D449-9220-6EF3E4419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F0FA76-FB63-F849-B23A-3BEB357E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01FA0E-47D2-544E-820C-205AF2DB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BF4C83-A616-3146-B660-A1797E60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3643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D4F98-3285-A340-A508-CD9189FA1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60DD4D-138D-B540-8334-B41AF4B34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06944F-5A80-064D-95DF-9EEFC0AC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0BAA23-1C09-C44D-A390-FE08D527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3F8653-0745-8E46-8CCD-8A51065E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1093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1B691-8080-1E49-86FD-AAF269E7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757A45-2B19-1544-8A0F-D44B42CA3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999ACD-CABE-5F4F-9610-9046D17D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8771E9-F7EA-9848-B1BA-B1001743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87033E-A4C9-3949-A7C2-F59D3B02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05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9F561-E2A7-EB4D-808E-2DE95AA4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10F38D-A781-2F49-9B0E-ADDBC9459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148FB8-6F91-CB4B-AF49-F8D41592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D69FC5-F76F-4E4F-8A54-00224A20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025131-AC4D-374A-B621-757D0EA1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3532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273E1-9844-B842-BFB9-20183C6B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F4B471-2B2F-D04A-8206-8D339AEFA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C91F6D-EF8B-5545-A87A-F117B94B7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54AC3B-2451-1044-A978-381C4575C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78FF8A-93E0-2F40-A156-9936FC8A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1F0675-2054-F447-9C3A-3FDF0AFF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2004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CA1DF-5D09-8E43-963C-5F32848A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8A0153-CECA-D648-A7EA-9A8B02F71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807F75-73D6-774E-BA70-4FB1E5335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603F63-DE65-1845-9816-3732C9A37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4FE2FA-6FAC-9E41-B17A-23F3B1C86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BC6A93-3A79-234B-B748-396B7DC1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F40C92-822B-1B40-834D-EDE765A8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96A7FB8-DD4F-FD49-BD28-D8229471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9377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ECDF17-FF04-2949-B18A-ECB7F555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1DD228-4C52-5246-B8B2-556EC093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092CC3-BBD4-1B4A-8CE8-B0DF8183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AF38B5-4BDF-A048-BB66-35925B0C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6299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C3DCC6-22F0-FB47-885E-CBA81E3CF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50EEB25-C63C-724B-AF39-4F2530FB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448B14-824C-4149-83A4-19F0C7DE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3066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348D37-967B-4B40-8552-B5AA67F2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203395-B59E-3340-80A6-BC0277EC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D60055-B004-8845-AAC3-09FDCF845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8BFCA6-A47B-D748-906A-6EB16984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D9931D-C9FB-164B-85CE-436ADFF9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3BEC44-48C9-5243-B441-CBC939AA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7814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D121F-F247-4546-A300-97F8EC47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A428AC-8699-8F41-BF07-02D78BD33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B0D60B-C999-164B-A0C8-1E75ADBFF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59C2C2-6EA2-DF48-AB42-9EEA503A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2BF8F1-8B9F-F74B-9767-8D642376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EA5C9A-2584-D548-8723-BA167F9F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8894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9FECA-A87A-B049-864A-B3A579C9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2EEABC-825C-754B-A54D-47165C302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3BAA31-BF6B-1847-A96C-449E59D0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D859F0-D7CB-D64C-80EB-CC03DE7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B84B59-18ED-B444-A7BA-F7870C43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77611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8A7B3D-ECB2-FF43-9444-B3C2370EE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97C01F-55AB-3F44-ADF4-DB469B92D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78DFFA-AE72-CA41-B4F3-D5A53141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9EF764-F2FE-6D4A-AA68-536BFFCA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305783-4BFA-7048-9E52-77BA1E29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99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7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41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70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1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87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1C574-1B1A-2B4E-A2CB-E5BA2596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5AF386-21A5-B940-9251-489E0CD29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C3D57-6706-724C-8FBC-7FEAA57A9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16BA-B414-8245-AE41-AA480905C030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38F769-D2B4-1A46-B1AD-348684081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D04078-7D41-9744-8CA0-EAB1199A0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F1DF3-E320-F240-B802-BBED2AA4DB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08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81569-4C04-864B-9B07-A5289A549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1BF5C4-8014-2345-AE87-AB2018141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8556BA-1384-EC48-B970-F99904D15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E3957-9DB7-2144-A0DD-2DA991F48C2F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1DC247-58D6-4145-809F-D0E1688F4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6B8A95-DA8E-884C-A652-9D0474EC7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3C5F2-84C7-904A-AF57-DA72FB88699F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1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NUL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NUL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NULL"/><Relationship Id="rId1" Type="http://schemas.openxmlformats.org/officeDocument/2006/relationships/slideLayout" Target="../slideLayouts/slideLayout7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NULL"/><Relationship Id="rId1" Type="http://schemas.openxmlformats.org/officeDocument/2006/relationships/slideLayout" Target="../slideLayouts/slideLayout7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NULL"/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NUL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2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198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894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20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0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47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22B974-AB43-D74F-B307-5B5FFBEC017A}"/>
              </a:ext>
            </a:extLst>
          </p:cNvPr>
          <p:cNvSpPr/>
          <p:nvPr/>
        </p:nvSpPr>
        <p:spPr>
          <a:xfrm>
            <a:off x="304800" y="1172955"/>
            <a:ext cx="11512826" cy="12620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25542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227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2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1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</a:t>
            </a:r>
            <a:r>
              <a:rPr lang="en-US" sz="2000" dirty="0" smtClean="0">
                <a:solidFill>
                  <a:schemeClr val="bg1"/>
                </a:solidFill>
              </a:rPr>
              <a:t>momentum;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384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r>
              <a:rPr lang="en-US" altLang="en-US" sz="2400" dirty="0">
                <a:solidFill>
                  <a:schemeClr val="bg1"/>
                </a:solidFill>
              </a:rPr>
              <a:t/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3399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не меняет рецептивного поля.</a:t>
            </a: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Ширина слоя увеличивалась в 8-12 раз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-40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слойный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</a:t>
            </a:r>
            <a:r>
              <a:rPr lang="en-US" sz="2200" b="1" dirty="0">
                <a:solidFill>
                  <a:schemeClr val="bg1"/>
                </a:solidFill>
              </a:rPr>
              <a:t>64</a:t>
            </a:r>
            <a:r>
              <a:rPr lang="ru-RU" sz="2200" b="1" dirty="0">
                <a:solidFill>
                  <a:schemeClr val="bg1"/>
                </a:solidFill>
              </a:rPr>
              <a:t/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– то есть наблюдается сохранение </a:t>
            </a:r>
            <a:r>
              <a:rPr lang="ru-RU" sz="2200" dirty="0" err="1">
                <a:solidFill>
                  <a:schemeClr val="bg1"/>
                </a:solidFill>
              </a:rPr>
              <a:t>выразителной</a:t>
            </a:r>
            <a:r>
              <a:rPr lang="ru-RU" sz="2200" dirty="0">
                <a:solidFill>
                  <a:schemeClr val="bg1"/>
                </a:solidFill>
              </a:rPr>
              <a:t> способности сети.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ru-RU" sz="2200" b="1" dirty="0">
                <a:solidFill>
                  <a:schemeClr val="bg1"/>
                </a:solidFill>
              </a:rPr>
              <a:t>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3791357"/>
            <a:ext cx="8394531" cy="2878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3719763" y="5571857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993406"/>
            <a:ext cx="10889035" cy="101485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8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" y="365125"/>
            <a:ext cx="11197653" cy="864068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124116"/>
            <a:ext cx="11479306" cy="425823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ResNeXt</a:t>
            </a:r>
            <a:r>
              <a:rPr lang="en-US" sz="2400" dirty="0">
                <a:solidFill>
                  <a:schemeClr val="bg1"/>
                </a:solidFill>
              </a:rPr>
              <a:t> (2016) 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en-US" b="1" u="sng" dirty="0" err="1">
                <a:solidFill>
                  <a:schemeClr val="bg1"/>
                </a:solidFill>
              </a:rPr>
              <a:t>Ос</a:t>
            </a:r>
            <a:r>
              <a:rPr lang="ru-RU" b="1" u="sng" dirty="0" err="1">
                <a:solidFill>
                  <a:schemeClr val="bg1"/>
                </a:solidFill>
              </a:rPr>
              <a:t>нованая</a:t>
            </a:r>
            <a:r>
              <a:rPr lang="ru-RU" b="1" u="sng" dirty="0">
                <a:solidFill>
                  <a:schemeClr val="bg1"/>
                </a:solidFill>
              </a:rPr>
              <a:t> идея </a:t>
            </a:r>
            <a:r>
              <a:rPr lang="ru-RU" dirty="0">
                <a:solidFill>
                  <a:schemeClr val="bg1"/>
                </a:solidFill>
              </a:rPr>
              <a:t>заменить стандартный остаточный блок на блок с несколькими параллельными подслоями типа </a:t>
            </a:r>
            <a:r>
              <a:rPr lang="ru-RU" dirty="0" err="1">
                <a:solidFill>
                  <a:schemeClr val="bg1"/>
                </a:solidFill>
              </a:rPr>
              <a:t>bot</a:t>
            </a:r>
            <a:r>
              <a:rPr lang="en-US" dirty="0" err="1">
                <a:solidFill>
                  <a:schemeClr val="bg1"/>
                </a:solidFill>
              </a:rPr>
              <a:t>tleneck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"split-transform-merge”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Цель – выделить больше признаков  в одном масштабе рецептивного поля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счет различных  путей градиента (сверток), как в модуле </a:t>
            </a:r>
            <a:r>
              <a:rPr lang="en-US" sz="2400" dirty="0">
                <a:solidFill>
                  <a:schemeClr val="bg1"/>
                </a:solidFill>
              </a:rPr>
              <a:t>inception.</a:t>
            </a:r>
            <a:endParaRPr lang="ru-RU" sz="2400" dirty="0">
              <a:solidFill>
                <a:schemeClr val="bg1"/>
              </a:solidFill>
            </a:endParaRP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439450"/>
            <a:ext cx="5549900" cy="302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5192552" y="368863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24116"/>
            <a:ext cx="11437647" cy="11234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7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00" y="3756798"/>
            <a:ext cx="7011300" cy="284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Xception</a:t>
            </a:r>
            <a:r>
              <a:rPr lang="en-US" sz="4800" b="1" dirty="0">
                <a:solidFill>
                  <a:schemeClr val="bg1"/>
                </a:solidFill>
              </a:rPr>
              <a:t> 201</a:t>
            </a:r>
            <a:r>
              <a:rPr lang="ru-RU" sz="4800" b="1" dirty="0">
                <a:solidFill>
                  <a:schemeClr val="bg1"/>
                </a:solidFill>
              </a:rPr>
              <a:t>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029340"/>
            <a:ext cx="11479306" cy="4446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Осно</a:t>
            </a:r>
            <a:r>
              <a:rPr lang="ru-RU" sz="2400" b="1" u="sng" dirty="0" err="1">
                <a:solidFill>
                  <a:schemeClr val="bg1"/>
                </a:solidFill>
              </a:rPr>
              <a:t>вная</a:t>
            </a:r>
            <a:r>
              <a:rPr lang="ru-RU" sz="2400" b="1" u="sng" dirty="0">
                <a:solidFill>
                  <a:schemeClr val="bg1"/>
                </a:solidFill>
              </a:rPr>
              <a:t> идея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параллельных путей </a:t>
            </a:r>
            <a:r>
              <a:rPr lang="en-US" sz="2400" dirty="0">
                <a:solidFill>
                  <a:schemeClr val="bg1"/>
                </a:solidFill>
              </a:rPr>
              <a:t>bottleneck</a:t>
            </a:r>
            <a:r>
              <a:rPr lang="ru-RU" sz="2400" dirty="0">
                <a:solidFill>
                  <a:schemeClr val="bg1"/>
                </a:solidFill>
              </a:rPr>
              <a:t> подслоев сверток </a:t>
            </a:r>
            <a:r>
              <a:rPr lang="en-US" sz="2400" dirty="0" err="1">
                <a:solidFill>
                  <a:schemeClr val="bg1"/>
                </a:solidFill>
              </a:rPr>
              <a:t>ResNeXt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одну модифицированную </a:t>
            </a:r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Separable Convolution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Свертка в которой каждая карта – это отдельный путь градиента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 сравнению со стандартной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en-US" sz="2200" dirty="0">
                <a:solidFill>
                  <a:schemeClr val="bg1"/>
                </a:solidFill>
              </a:rPr>
              <a:t> Separable Convolution</a:t>
            </a:r>
            <a:r>
              <a:rPr lang="ru-RU" sz="2200" dirty="0">
                <a:solidFill>
                  <a:schemeClr val="bg1"/>
                </a:solidFill>
              </a:rPr>
              <a:t> обратный порядок операций – сначала 1х1, потом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ru-RU" sz="2200" dirty="0">
                <a:solidFill>
                  <a:schemeClr val="bg1"/>
                </a:solidFill>
              </a:rPr>
              <a:t> свертка.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После свертки 1х1 не используется функция активации.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Показано что в середине без функции активации позволяет повысить точность.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6030341" y="3927370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61D9E1-8476-DF4F-8B61-28FE1EB3DF0F}"/>
              </a:ext>
            </a:extLst>
          </p:cNvPr>
          <p:cNvSpPr/>
          <p:nvPr/>
        </p:nvSpPr>
        <p:spPr>
          <a:xfrm>
            <a:off x="340659" y="1108131"/>
            <a:ext cx="11165541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2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Глубокая свертка (</a:t>
            </a:r>
            <a:r>
              <a:rPr lang="ru-RU" b="1" dirty="0" err="1">
                <a:solidFill>
                  <a:schemeClr val="bg1"/>
                </a:solidFill>
              </a:rPr>
              <a:t>De</a:t>
            </a:r>
            <a:r>
              <a:rPr lang="en-US" b="1" dirty="0" err="1">
                <a:solidFill>
                  <a:schemeClr val="bg1"/>
                </a:solidFill>
              </a:rPr>
              <a:t>pthWise</a:t>
            </a:r>
            <a:r>
              <a:rPr lang="en-US" b="1" dirty="0">
                <a:solidFill>
                  <a:schemeClr val="bg1"/>
                </a:solidFill>
              </a:rPr>
              <a:t> Convolution)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предельный случай групповой свертки это глубокая свертка.</a:t>
                </a:r>
              </a:p>
              <a:p>
                <a:pPr lvl="1"/>
                <a:r>
                  <a:rPr lang="ru-RU" b="1" u="sng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ru-RU" b="1" dirty="0">
                    <a:solidFill>
                      <a:schemeClr val="bg1"/>
                    </a:solidFill>
                  </a:rPr>
                  <a:t>в том, что каждая карта признаков должна выучить свой признак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Достоинство - число параметров (сверток меньше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раз).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Также свертка может иметь коэффициент расширения (например если 2, то на каждую входную карту будет две выходных – два ядра).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  <a:blipFill>
                <a:blip r:embed="rId2"/>
                <a:stretch>
                  <a:fillRect l="-592" t="-1603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93F5-880E-6B40-93DD-45BB61A98E2A}"/>
              </a:ext>
            </a:extLst>
          </p:cNvPr>
          <p:cNvSpPr/>
          <p:nvPr/>
        </p:nvSpPr>
        <p:spPr>
          <a:xfrm>
            <a:off x="530660" y="1661451"/>
            <a:ext cx="10823140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5E97-D662-DB43-8828-ADB0FBD56F14}"/>
              </a:ext>
            </a:extLst>
          </p:cNvPr>
          <p:cNvSpPr txBox="1"/>
          <p:nvPr/>
        </p:nvSpPr>
        <p:spPr>
          <a:xfrm>
            <a:off x="626444" y="3765292"/>
            <a:ext cx="6417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практике оказалось что такая свертка не всегда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дате прирост скорости из за латентности Вычислительных Устройств.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25" y="3372705"/>
            <a:ext cx="4650633" cy="3224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98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8074"/>
            <a:ext cx="1051560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Глубокая разделенная свертка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(Depth Wise Separable Convolution)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Как правило глубокую свертку осуществляют вместе со свёрткой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×1.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Тогда </a:t>
                </a:r>
                <a:r>
                  <a:rPr lang="en-US" sz="2000" dirty="0">
                    <a:solidFill>
                      <a:schemeClr val="bg1"/>
                    </a:solidFill>
                  </a:rPr>
                  <a:t>DW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можно делать на увеличенном или сниженном числе параметров.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Такая свертка дает большой прирост производительности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Можно скомбинировать эту свертку с пространственно-разделенной – будет еще в 1.5 раза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меньше параметров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deepwise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spatial separable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За счет меньшего числа параметров слоя можно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делать сеть глубже = увеличивать рецептивное поле.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  <a:blipFill>
                <a:blip r:embed="rId2"/>
                <a:stretch>
                  <a:fillRect l="-806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𝐷𝑆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𝐷𝑊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𝑝𝑜𝑖𝑛𝑡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∼32×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16× 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3+1</m:t>
                              </m:r>
                            </m:e>
                          </m:d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16×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3+1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+32</m:t>
                          </m:r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17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4640</m:t>
                          </m:r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704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=6.5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D5F3A6-8E76-A442-AAD2-E5DA8434D15C}"/>
              </a:ext>
            </a:extLst>
          </p:cNvPr>
          <p:cNvSpPr/>
          <p:nvPr/>
        </p:nvSpPr>
        <p:spPr>
          <a:xfrm>
            <a:off x="307975" y="1562359"/>
            <a:ext cx="9490897" cy="8297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5F5F7-F180-1B4B-BD8E-FC19DE829A8A}"/>
              </a:ext>
            </a:extLst>
          </p:cNvPr>
          <p:cNvSpPr/>
          <p:nvPr/>
        </p:nvSpPr>
        <p:spPr>
          <a:xfrm>
            <a:off x="194770" y="4217486"/>
            <a:ext cx="6855025" cy="173705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9" y="3556794"/>
            <a:ext cx="4924295" cy="269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07975" y="5907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данном случае параметры посчитаны со смещением!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2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Основанная идея: использовать </a:t>
                </a:r>
                <a:r>
                  <a:rPr lang="ru-RU" altLang="en-US" sz="2400" dirty="0" err="1">
                    <a:solidFill>
                      <a:schemeClr val="bg1"/>
                    </a:solidFill>
                  </a:rPr>
                  <a:t>многопутевые</a:t>
                </a:r>
                <a:r>
                  <a:rPr lang="ru-RU" altLang="en-US" sz="2400" dirty="0">
                    <a:solidFill>
                      <a:schemeClr val="bg1"/>
                    </a:solidFill>
                  </a:rPr>
                  <a:t> остаточные связи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можно использовать остаточный слой после каждого блока.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разного числа карт признаков можно решить заменой суммирования карт на их объединение (конкатенацию).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Такой подход получил название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DenseNet</a:t>
                </a:r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)])]),…].</m:t>
                    </m:r>
                  </m:oMath>
                </a14:m>
                <a:endParaRPr lang="en-US" alt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  <a:blipFill>
                <a:blip r:embed="rId2"/>
                <a:stretch>
                  <a:fillRect l="-690" t="-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6F4821-836E-DD46-95F0-3387E73A7FB3}"/>
              </a:ext>
            </a:extLst>
          </p:cNvPr>
          <p:cNvSpPr/>
          <p:nvPr/>
        </p:nvSpPr>
        <p:spPr>
          <a:xfrm>
            <a:off x="184731" y="927667"/>
            <a:ext cx="9798718" cy="5113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B937A-DEC5-F543-A92F-4B8416757413}"/>
              </a:ext>
            </a:extLst>
          </p:cNvPr>
          <p:cNvSpPr/>
          <p:nvPr/>
        </p:nvSpPr>
        <p:spPr>
          <a:xfrm>
            <a:off x="92365" y="2604247"/>
            <a:ext cx="9798718" cy="97520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5169"/>
          <a:stretch/>
        </p:blipFill>
        <p:spPr>
          <a:xfrm>
            <a:off x="340659" y="3875958"/>
            <a:ext cx="11304211" cy="2728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7411877" y="576868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1175" y="5181600"/>
            <a:ext cx="2409825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CONV+BN+ReLU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53576" y="4819649"/>
            <a:ext cx="1962150" cy="693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8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914400"/>
            <a:ext cx="11635234" cy="360593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altLang="en-US" sz="2400" dirty="0">
                <a:solidFill>
                  <a:schemeClr val="bg1"/>
                </a:solidFill>
              </a:rPr>
              <a:t>позволяет повысить вариативность признаков  и использовать одновременно признаки с разным рецептивным полем.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Параллельность </a:t>
            </a:r>
            <a:r>
              <a:rPr lang="en-US" altLang="en-US" sz="2000" dirty="0">
                <a:solidFill>
                  <a:schemeClr val="bg1"/>
                </a:solidFill>
              </a:rPr>
              <a:t>inception </a:t>
            </a:r>
            <a:r>
              <a:rPr lang="ru-RU" altLang="en-US" sz="2000" dirty="0">
                <a:solidFill>
                  <a:schemeClr val="bg1"/>
                </a:solidFill>
              </a:rPr>
              <a:t>заменяется на последовательную </a:t>
            </a:r>
            <a:r>
              <a:rPr lang="ru-RU" altLang="en-US" sz="2000" dirty="0" err="1">
                <a:solidFill>
                  <a:schemeClr val="bg1"/>
                </a:solidFill>
              </a:rPr>
              <a:t>конкатинацию</a:t>
            </a:r>
            <a:r>
              <a:rPr lang="ru-RU" altLang="en-US" sz="2000" dirty="0">
                <a:solidFill>
                  <a:schemeClr val="bg1"/>
                </a:solidFill>
              </a:rPr>
              <a:t> признаков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err="1">
                <a:solidFill>
                  <a:schemeClr val="bg1"/>
                </a:solidFill>
              </a:rPr>
              <a:t>переиспользование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информации может быть рассмотрена как аналоги подходам расширения и углубления числа слоев.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Конкатенация</a:t>
            </a:r>
            <a:r>
              <a:rPr lang="ru-RU" altLang="en-US" sz="2000" dirty="0">
                <a:solidFill>
                  <a:schemeClr val="bg1"/>
                </a:solidFill>
              </a:rPr>
              <a:t> позволяет </a:t>
            </a:r>
            <a:r>
              <a:rPr lang="ru-RU" altLang="en-US" sz="2000" dirty="0" err="1">
                <a:solidFill>
                  <a:schemeClr val="bg1"/>
                </a:solidFill>
              </a:rPr>
              <a:t>переисползовать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информацию оптимальной, чем суммирование.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Все слои каждого блока как бы используют коллективные знания.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В основе работы слоя </a:t>
            </a:r>
            <a:r>
              <a:rPr lang="en-US" sz="2400" dirty="0" err="1">
                <a:solidFill>
                  <a:schemeClr val="bg1"/>
                </a:solidFill>
              </a:rPr>
              <a:t>DenseNet</a:t>
            </a:r>
            <a:r>
              <a:rPr lang="ru-RU" sz="2400" dirty="0">
                <a:solidFill>
                  <a:schemeClr val="bg1"/>
                </a:solidFill>
              </a:rPr>
              <a:t> идея максимизация прохождения градиента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 и информации) в ходе обучения нейронной сети.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D71A49-E50E-1647-A399-66D8F8983E12}"/>
              </a:ext>
            </a:extLst>
          </p:cNvPr>
          <p:cNvSpPr/>
          <p:nvPr/>
        </p:nvSpPr>
        <p:spPr>
          <a:xfrm>
            <a:off x="184731" y="896186"/>
            <a:ext cx="11087872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86780F-3892-3543-816E-F381D41B6C3B}"/>
              </a:ext>
            </a:extLst>
          </p:cNvPr>
          <p:cNvSpPr/>
          <p:nvPr/>
        </p:nvSpPr>
        <p:spPr>
          <a:xfrm>
            <a:off x="184731" y="3258132"/>
            <a:ext cx="11243800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73" y="4214706"/>
            <a:ext cx="7764851" cy="212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2787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Сети </a:t>
            </a:r>
            <a:r>
              <a:rPr lang="en-US" sz="4000" b="1" dirty="0" err="1">
                <a:solidFill>
                  <a:schemeClr val="bg1"/>
                </a:solidFill>
              </a:rPr>
              <a:t>DenseNet</a:t>
            </a:r>
            <a:r>
              <a:rPr lang="ru-RU" sz="4000" b="1" dirty="0">
                <a:solidFill>
                  <a:schemeClr val="bg1"/>
                </a:solidFill>
              </a:rPr>
              <a:t> 2018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(на основе идеи </a:t>
            </a:r>
            <a:r>
              <a:rPr lang="en-US" sz="4000" b="1" dirty="0" err="1">
                <a:solidFill>
                  <a:schemeClr val="bg1"/>
                </a:solidFill>
              </a:rPr>
              <a:t>ResNet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914400"/>
            <a:ext cx="11479306" cy="6042211"/>
          </a:xfrm>
          <a:noFill/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позволяет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получить сети с 121 и более числом слоев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(169, 201, 264) и при этом рекордно низким числом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Слой </a:t>
            </a:r>
            <a:r>
              <a:rPr lang="en-US" b="1" dirty="0" err="1">
                <a:solidFill>
                  <a:schemeClr val="bg1"/>
                </a:solidFill>
              </a:rPr>
              <a:t>DenseNet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позволяет также упростить обучение нейронной сети – так как остаточные слои не надо обучать, в них нет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Каждый слой в блоке имеет доступ к входному слою – что ускоряет обучение.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Показано, что каждый новый слой добавляет по чуть-чуть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Для варьирования общим числом параметров модели между слоями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используют промежуточные простые слои (понижение числа карт и </a:t>
            </a:r>
            <a:r>
              <a:rPr lang="ru-RU" sz="2400" dirty="0" err="1">
                <a:solidFill>
                  <a:schemeClr val="bg1"/>
                </a:solidFill>
              </a:rPr>
              <a:t>пулинг</a:t>
            </a:r>
            <a:r>
              <a:rPr lang="ru-RU" sz="2400" dirty="0">
                <a:solidFill>
                  <a:schemeClr val="bg1"/>
                </a:solidFill>
              </a:rPr>
              <a:t>, нормализация).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086E11-F9D3-1840-9252-4C77A4F09D4F}"/>
              </a:ext>
            </a:extLst>
          </p:cNvPr>
          <p:cNvSpPr/>
          <p:nvPr/>
        </p:nvSpPr>
        <p:spPr>
          <a:xfrm>
            <a:off x="279816" y="914399"/>
            <a:ext cx="11243800" cy="196371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39" y="4497238"/>
            <a:ext cx="10413946" cy="191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9708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Мобильные Сети. </a:t>
            </a:r>
            <a:r>
              <a:rPr lang="en-US" sz="4000" b="1" dirty="0" err="1">
                <a:solidFill>
                  <a:schemeClr val="bg1"/>
                </a:solidFill>
              </a:rPr>
              <a:t>MobileNet</a:t>
            </a:r>
            <a:r>
              <a:rPr lang="en-US" sz="4000" b="1" dirty="0">
                <a:solidFill>
                  <a:schemeClr val="bg1"/>
                </a:solidFill>
              </a:rPr>
              <a:t> V1</a:t>
            </a:r>
            <a:r>
              <a:rPr lang="ru-RU" sz="4000" b="1" dirty="0">
                <a:solidFill>
                  <a:schemeClr val="bg1"/>
                </a:solidFill>
              </a:rPr>
              <a:t> 2017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863125"/>
            <a:ext cx="11510683" cy="3314239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Базовая идея подхода </a:t>
            </a:r>
            <a:r>
              <a:rPr lang="ru-RU" altLang="ru-RU" dirty="0" err="1">
                <a:solidFill>
                  <a:schemeClr val="bg1"/>
                </a:solidFill>
              </a:rPr>
              <a:t>MobileNet</a:t>
            </a:r>
            <a:r>
              <a:rPr lang="ru-RU" altLang="ru-RU" dirty="0">
                <a:solidFill>
                  <a:schemeClr val="bg1"/>
                </a:solidFill>
              </a:rPr>
              <a:t> это снижение параметров  </a:t>
            </a:r>
            <a:br>
              <a:rPr lang="ru-RU" altLang="ru-RU" dirty="0">
                <a:solidFill>
                  <a:schemeClr val="bg1"/>
                </a:solidFill>
              </a:rPr>
            </a:br>
            <a:r>
              <a:rPr lang="en-US" altLang="ru-RU" dirty="0">
                <a:solidFill>
                  <a:schemeClr val="bg1"/>
                </a:solidFill>
              </a:rPr>
              <a:t>bottleneck </a:t>
            </a:r>
            <a:r>
              <a:rPr lang="ru-RU" altLang="ru-RU" dirty="0">
                <a:solidFill>
                  <a:schemeClr val="bg1"/>
                </a:solidFill>
              </a:rPr>
              <a:t>блока при помощи </a:t>
            </a:r>
            <a:r>
              <a:rPr lang="ru-RU" altLang="ru-RU" dirty="0" err="1">
                <a:solidFill>
                  <a:schemeClr val="bg1"/>
                </a:solidFill>
              </a:rPr>
              <a:t>Dep</a:t>
            </a:r>
            <a:r>
              <a:rPr lang="en-US" altLang="ru-RU" dirty="0" err="1">
                <a:solidFill>
                  <a:schemeClr val="bg1"/>
                </a:solidFill>
              </a:rPr>
              <a:t>th</a:t>
            </a:r>
            <a:r>
              <a:rPr lang="ru-RU" altLang="ru-RU" dirty="0" err="1">
                <a:solidFill>
                  <a:schemeClr val="bg1"/>
                </a:solidFill>
              </a:rPr>
              <a:t>Wise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separable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convolution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ru-RU" alt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Каждый блок включает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 err="1">
                <a:solidFill>
                  <a:schemeClr val="bg1"/>
                </a:solidFill>
              </a:rPr>
              <a:t>Dep</a:t>
            </a:r>
            <a:r>
              <a:rPr lang="en-US" altLang="ru-RU" sz="2200" dirty="0" err="1">
                <a:solidFill>
                  <a:schemeClr val="bg1"/>
                </a:solidFill>
              </a:rPr>
              <a:t>th</a:t>
            </a:r>
            <a:r>
              <a:rPr lang="ru-RU" altLang="ru-RU" sz="2200" dirty="0" err="1">
                <a:solidFill>
                  <a:schemeClr val="bg1"/>
                </a:solidFill>
              </a:rPr>
              <a:t>Wise</a:t>
            </a:r>
            <a:r>
              <a:rPr lang="ru-RU" altLang="ru-RU" sz="2200" dirty="0">
                <a:solidFill>
                  <a:schemeClr val="bg1"/>
                </a:solidFill>
              </a:rPr>
              <a:t> свертку,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нормализацию </a:t>
            </a:r>
            <a:r>
              <a:rPr lang="ru-RU" altLang="ru-RU" sz="2200" dirty="0" err="1">
                <a:solidFill>
                  <a:schemeClr val="bg1"/>
                </a:solidFill>
              </a:rPr>
              <a:t>batchnorm</a:t>
            </a:r>
            <a:r>
              <a:rPr lang="ru-RU" altLang="ru-RU" sz="2200" dirty="0">
                <a:solidFill>
                  <a:schemeClr val="bg1"/>
                </a:solidFill>
              </a:rPr>
              <a:t>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Функцию активации </a:t>
            </a:r>
            <a:r>
              <a:rPr lang="en-US" altLang="ru-RU" sz="2200" dirty="0">
                <a:solidFill>
                  <a:schemeClr val="bg1"/>
                </a:solidFill>
              </a:rPr>
              <a:t>ReLU6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Точечную свертку с </a:t>
            </a:r>
            <a:r>
              <a:rPr lang="ru-RU" altLang="ru-RU" sz="2200" dirty="0" err="1">
                <a:solidFill>
                  <a:schemeClr val="bg1"/>
                </a:solidFill>
              </a:rPr>
              <a:t>батчнормом</a:t>
            </a:r>
            <a:r>
              <a:rPr lang="ru-RU" altLang="ru-RU" sz="2200" dirty="0">
                <a:solidFill>
                  <a:schemeClr val="bg1"/>
                </a:solidFill>
              </a:rPr>
              <a:t> и </a:t>
            </a:r>
            <a:r>
              <a:rPr lang="en-US" altLang="ru-RU" sz="2200" dirty="0">
                <a:solidFill>
                  <a:schemeClr val="bg1"/>
                </a:solidFill>
              </a:rPr>
              <a:t>ReLU6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Считается, что </a:t>
            </a:r>
            <a:r>
              <a:rPr lang="en-US" altLang="ru-RU" sz="2200" dirty="0">
                <a:solidFill>
                  <a:schemeClr val="bg1"/>
                </a:solidFill>
              </a:rPr>
              <a:t>ReLU6</a:t>
            </a:r>
            <a:r>
              <a:rPr lang="ru-RU" altLang="ru-RU" sz="2200" dirty="0">
                <a:solidFill>
                  <a:schemeClr val="bg1"/>
                </a:solidFill>
              </a:rPr>
              <a:t> не позволяет взорваться градиенту.  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AutoShape 3" descr="Why Relu? Tips for using Relu. Comparison between Relu, Leaky Relu, and  Relu-6. | by Chinesh Doshi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632C288-C457-C146-A77C-FAC9EDDC0B3B}"/>
              </a:ext>
            </a:extLst>
          </p:cNvPr>
          <p:cNvSpPr/>
          <p:nvPr/>
        </p:nvSpPr>
        <p:spPr>
          <a:xfrm>
            <a:off x="238805" y="957129"/>
            <a:ext cx="11661340" cy="79593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397" y="2013219"/>
            <a:ext cx="1792948" cy="4435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982" y="3838394"/>
            <a:ext cx="3280630" cy="2425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2506702" y="6263741"/>
            <a:ext cx="4750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в </a:t>
            </a:r>
            <a:r>
              <a:rPr kumimoji="0" lang="en-US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было наоборот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79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Мобильные Сети. </a:t>
            </a:r>
            <a:r>
              <a:rPr lang="en-US" sz="4000" b="1" dirty="0" err="1">
                <a:solidFill>
                  <a:schemeClr val="bg1"/>
                </a:solidFill>
              </a:rPr>
              <a:t>MobileNet</a:t>
            </a:r>
            <a:r>
              <a:rPr lang="en-US" sz="4000" b="1" dirty="0">
                <a:solidFill>
                  <a:schemeClr val="bg1"/>
                </a:solidFill>
              </a:rPr>
              <a:t> V1</a:t>
            </a:r>
            <a:r>
              <a:rPr lang="ru-RU" sz="4000" b="1" dirty="0">
                <a:solidFill>
                  <a:schemeClr val="bg1"/>
                </a:solidFill>
              </a:rPr>
              <a:t> 2017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863125"/>
            <a:ext cx="11510683" cy="3314239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Базовая идея подхода </a:t>
            </a:r>
            <a:r>
              <a:rPr lang="ru-RU" altLang="ru-RU" dirty="0" err="1">
                <a:solidFill>
                  <a:schemeClr val="bg1"/>
                </a:solidFill>
              </a:rPr>
              <a:t>MobileNet</a:t>
            </a:r>
            <a:r>
              <a:rPr lang="ru-RU" altLang="ru-RU" dirty="0">
                <a:solidFill>
                  <a:schemeClr val="bg1"/>
                </a:solidFill>
              </a:rPr>
              <a:t> это снижение параметров  </a:t>
            </a:r>
            <a:br>
              <a:rPr lang="ru-RU" altLang="ru-RU" dirty="0">
                <a:solidFill>
                  <a:schemeClr val="bg1"/>
                </a:solidFill>
              </a:rPr>
            </a:br>
            <a:r>
              <a:rPr lang="ru-RU" altLang="ru-RU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dirty="0">
                <a:solidFill>
                  <a:schemeClr val="bg1"/>
                </a:solidFill>
              </a:rPr>
              <a:t> сети при помощи </a:t>
            </a:r>
            <a:r>
              <a:rPr lang="ru-RU" altLang="ru-RU" dirty="0" err="1">
                <a:solidFill>
                  <a:schemeClr val="bg1"/>
                </a:solidFill>
              </a:rPr>
              <a:t>Dep</a:t>
            </a:r>
            <a:r>
              <a:rPr lang="en-US" altLang="ru-RU" dirty="0" err="1">
                <a:solidFill>
                  <a:schemeClr val="bg1"/>
                </a:solidFill>
              </a:rPr>
              <a:t>th</a:t>
            </a:r>
            <a:r>
              <a:rPr lang="ru-RU" altLang="ru-RU" dirty="0" err="1">
                <a:solidFill>
                  <a:schemeClr val="bg1"/>
                </a:solidFill>
              </a:rPr>
              <a:t>Wise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separable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convolution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ru-RU" alt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Каждый блок включает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 err="1">
                <a:solidFill>
                  <a:schemeClr val="bg1"/>
                </a:solidFill>
              </a:rPr>
              <a:t>Dep</a:t>
            </a:r>
            <a:r>
              <a:rPr lang="en-US" altLang="ru-RU" sz="2200" dirty="0" err="1">
                <a:solidFill>
                  <a:schemeClr val="bg1"/>
                </a:solidFill>
              </a:rPr>
              <a:t>th</a:t>
            </a:r>
            <a:r>
              <a:rPr lang="ru-RU" altLang="ru-RU" sz="2200" dirty="0" err="1">
                <a:solidFill>
                  <a:schemeClr val="bg1"/>
                </a:solidFill>
              </a:rPr>
              <a:t>Wise</a:t>
            </a:r>
            <a:r>
              <a:rPr lang="ru-RU" altLang="ru-RU" sz="2200" dirty="0">
                <a:solidFill>
                  <a:schemeClr val="bg1"/>
                </a:solidFill>
              </a:rPr>
              <a:t> свертку,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нормализацию </a:t>
            </a:r>
            <a:r>
              <a:rPr lang="ru-RU" altLang="ru-RU" sz="2200" dirty="0" err="1">
                <a:solidFill>
                  <a:schemeClr val="bg1"/>
                </a:solidFill>
              </a:rPr>
              <a:t>batchnorm</a:t>
            </a:r>
            <a:r>
              <a:rPr lang="ru-RU" altLang="ru-RU" sz="2200" dirty="0">
                <a:solidFill>
                  <a:schemeClr val="bg1"/>
                </a:solidFill>
              </a:rPr>
              <a:t>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Функцию активации </a:t>
            </a:r>
            <a:r>
              <a:rPr lang="en-US" altLang="ru-RU" sz="2200" dirty="0">
                <a:solidFill>
                  <a:schemeClr val="bg1"/>
                </a:solidFill>
              </a:rPr>
              <a:t>ReLU6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Точечную свертку с </a:t>
            </a:r>
            <a:r>
              <a:rPr lang="ru-RU" altLang="ru-RU" sz="2200" dirty="0" err="1">
                <a:solidFill>
                  <a:schemeClr val="bg1"/>
                </a:solidFill>
              </a:rPr>
              <a:t>батчнормом</a:t>
            </a:r>
            <a:r>
              <a:rPr lang="ru-RU" altLang="ru-RU" sz="2200" dirty="0">
                <a:solidFill>
                  <a:schemeClr val="bg1"/>
                </a:solidFill>
              </a:rPr>
              <a:t> и </a:t>
            </a:r>
            <a:r>
              <a:rPr lang="en-US" altLang="ru-RU" sz="2200" dirty="0">
                <a:solidFill>
                  <a:schemeClr val="bg1"/>
                </a:solidFill>
              </a:rPr>
              <a:t>ReLU6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Считается, что </a:t>
            </a:r>
            <a:r>
              <a:rPr lang="en-US" altLang="ru-RU" sz="2200" dirty="0">
                <a:solidFill>
                  <a:schemeClr val="bg1"/>
                </a:solidFill>
              </a:rPr>
              <a:t>ReLU6</a:t>
            </a:r>
            <a:r>
              <a:rPr lang="ru-RU" altLang="ru-RU" sz="2200" dirty="0">
                <a:solidFill>
                  <a:schemeClr val="bg1"/>
                </a:solidFill>
              </a:rPr>
              <a:t> не позволяет взорваться градиенту.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За счет насыщения.  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AutoShape 3" descr="Why Relu? Tips for using Relu. Comparison between Relu, Leaky Relu, and  Relu-6. | by Chinesh Doshi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632C288-C457-C146-A77C-FAC9EDDC0B3B}"/>
              </a:ext>
            </a:extLst>
          </p:cNvPr>
          <p:cNvSpPr/>
          <p:nvPr/>
        </p:nvSpPr>
        <p:spPr>
          <a:xfrm>
            <a:off x="806695" y="2809874"/>
            <a:ext cx="7778505" cy="13674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397" y="2013219"/>
            <a:ext cx="1792948" cy="4435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C586FCA2-4C5C-3442-BAA6-DDBFF9631A4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61528" y="4301723"/>
          <a:ext cx="3619500" cy="1685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562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Мобильные Сети. </a:t>
            </a:r>
            <a:r>
              <a:rPr lang="en-US" sz="4000" b="1" dirty="0" err="1">
                <a:solidFill>
                  <a:schemeClr val="bg1"/>
                </a:solidFill>
              </a:rPr>
              <a:t>MobileNet</a:t>
            </a:r>
            <a:r>
              <a:rPr lang="en-US" sz="4000" b="1" dirty="0">
                <a:solidFill>
                  <a:schemeClr val="bg1"/>
                </a:solidFill>
              </a:rPr>
              <a:t> V1</a:t>
            </a:r>
            <a:r>
              <a:rPr lang="ru-RU" sz="4000" b="1" dirty="0">
                <a:solidFill>
                  <a:schemeClr val="bg1"/>
                </a:solidFill>
              </a:rPr>
              <a:t> 2017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863125"/>
            <a:ext cx="7584141" cy="555037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При разработке архитектуры подбирались </a:t>
            </a:r>
            <a:br>
              <a:rPr lang="ru-RU" altLang="ru-RU" sz="2400" dirty="0">
                <a:solidFill>
                  <a:schemeClr val="bg1"/>
                </a:solidFill>
              </a:rPr>
            </a:br>
            <a:r>
              <a:rPr lang="ru-RU" altLang="ru-RU" sz="2400" dirty="0">
                <a:solidFill>
                  <a:schemeClr val="bg1"/>
                </a:solidFill>
              </a:rPr>
              <a:t>два </a:t>
            </a:r>
            <a:r>
              <a:rPr lang="ru-RU" altLang="ru-RU" sz="2400" dirty="0" err="1">
                <a:solidFill>
                  <a:schemeClr val="bg1"/>
                </a:solidFill>
              </a:rPr>
              <a:t>гипер</a:t>
            </a:r>
            <a:r>
              <a:rPr lang="ru-RU" altLang="ru-RU" sz="2400" dirty="0">
                <a:solidFill>
                  <a:schemeClr val="bg1"/>
                </a:solidFill>
              </a:rPr>
              <a:t> параметра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Ширина (коэффициент расширения числа </a:t>
            </a:r>
            <a:br>
              <a:rPr lang="ru-RU" altLang="ru-RU" dirty="0">
                <a:solidFill>
                  <a:schemeClr val="bg1"/>
                </a:solidFill>
              </a:rPr>
            </a:br>
            <a:r>
              <a:rPr lang="ru-RU" altLang="ru-RU" dirty="0">
                <a:solidFill>
                  <a:schemeClr val="bg1"/>
                </a:solidFill>
              </a:rPr>
              <a:t>карт признаков в свертке).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Разрешение (входное разрешение изображения).</a:t>
            </a:r>
          </a:p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chemeClr val="bg1"/>
                </a:solidFill>
              </a:rPr>
              <a:t>MobileNet</a:t>
            </a:r>
            <a:r>
              <a:rPr lang="ru-RU" altLang="ru-RU" sz="2400" dirty="0">
                <a:solidFill>
                  <a:schemeClr val="bg1"/>
                </a:solidFill>
              </a:rPr>
              <a:t> v1 состоит из 13 блоков.</a:t>
            </a:r>
          </a:p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В сети не используется локальный </a:t>
            </a:r>
            <a:r>
              <a:rPr lang="ru-RU" altLang="ru-RU" sz="2400" dirty="0" err="1">
                <a:solidFill>
                  <a:schemeClr val="bg1"/>
                </a:solidFill>
              </a:rPr>
              <a:t>пулинг</a:t>
            </a:r>
            <a:r>
              <a:rPr lang="ru-RU" altLang="ru-RU" sz="2400" dirty="0">
                <a:solidFill>
                  <a:schemeClr val="bg1"/>
                </a:solidFill>
              </a:rPr>
              <a:t>.</a:t>
            </a:r>
          </a:p>
          <a:p>
            <a:pPr marL="685800"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Вместо </a:t>
            </a:r>
            <a:r>
              <a:rPr lang="ru-RU" alt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altLang="ru-RU" sz="2400" dirty="0">
                <a:solidFill>
                  <a:schemeClr val="bg1"/>
                </a:solidFill>
              </a:rPr>
              <a:t> некоторые из </a:t>
            </a:r>
            <a:r>
              <a:rPr lang="ru-RU" altLang="ru-RU" sz="2400" dirty="0" err="1">
                <a:solidFill>
                  <a:schemeClr val="bg1"/>
                </a:solidFill>
              </a:rPr>
              <a:t>depthwise</a:t>
            </a:r>
            <a:r>
              <a:rPr lang="ru-RU" altLang="ru-RU" sz="2400" dirty="0">
                <a:solidFill>
                  <a:schemeClr val="bg1"/>
                </a:solidFill>
              </a:rPr>
              <a:t> слоев имеют шаг (</a:t>
            </a:r>
            <a:r>
              <a:rPr lang="ru-RU" altLang="ru-RU" sz="2400" dirty="0" err="1">
                <a:solidFill>
                  <a:schemeClr val="bg1"/>
                </a:solidFill>
              </a:rPr>
              <a:t>stride</a:t>
            </a:r>
            <a:r>
              <a:rPr lang="ru-RU" altLang="ru-RU" sz="2400" dirty="0">
                <a:solidFill>
                  <a:schemeClr val="bg1"/>
                </a:solidFill>
              </a:rPr>
              <a:t>) 2.</a:t>
            </a:r>
          </a:p>
          <a:p>
            <a:pPr marL="1143000" lvl="3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таких блоках нет остаточных связей.</a:t>
            </a:r>
          </a:p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В конце сети </a:t>
            </a:r>
            <a:r>
              <a:rPr lang="ru-RU" altLang="ru-RU" sz="2400" dirty="0" err="1">
                <a:solidFill>
                  <a:schemeClr val="bg1"/>
                </a:solidFill>
              </a:rPr>
              <a:t>MobileNet</a:t>
            </a:r>
            <a:r>
              <a:rPr lang="ru-RU" altLang="ru-RU" sz="2400" dirty="0">
                <a:solidFill>
                  <a:schemeClr val="bg1"/>
                </a:solidFill>
              </a:rPr>
              <a:t> V1 используется </a:t>
            </a:r>
            <a:br>
              <a:rPr lang="ru-RU" altLang="ru-RU" sz="2400" dirty="0">
                <a:solidFill>
                  <a:schemeClr val="bg1"/>
                </a:solidFill>
              </a:rPr>
            </a:br>
            <a:r>
              <a:rPr lang="ru-RU" altLang="ru-RU" sz="2400" dirty="0" err="1">
                <a:solidFill>
                  <a:schemeClr val="bg1"/>
                </a:solidFill>
              </a:rPr>
              <a:t>global</a:t>
            </a:r>
            <a:r>
              <a:rPr lang="ru-RU" altLang="ru-RU" sz="2400" dirty="0">
                <a:solidFill>
                  <a:schemeClr val="bg1"/>
                </a:solidFill>
              </a:rPr>
              <a:t> </a:t>
            </a:r>
            <a:r>
              <a:rPr lang="ru-RU" altLang="ru-RU" sz="2400" dirty="0" err="1">
                <a:solidFill>
                  <a:schemeClr val="bg1"/>
                </a:solidFill>
              </a:rPr>
              <a:t>average</a:t>
            </a:r>
            <a:r>
              <a:rPr lang="ru-RU" altLang="ru-RU" sz="2400" dirty="0">
                <a:solidFill>
                  <a:schemeClr val="bg1"/>
                </a:solidFill>
              </a:rPr>
              <a:t> </a:t>
            </a:r>
            <a:r>
              <a:rPr lang="ru-RU" altLang="ru-RU" sz="2400" dirty="0" err="1">
                <a:solidFill>
                  <a:schemeClr val="bg1"/>
                </a:solidFill>
              </a:rPr>
              <a:t>pooling</a:t>
            </a:r>
            <a:r>
              <a:rPr lang="ru-RU" altLang="ru-RU" sz="2400" dirty="0">
                <a:solidFill>
                  <a:schemeClr val="bg1"/>
                </a:solidFill>
              </a:rPr>
              <a:t> и слои </a:t>
            </a:r>
            <a:r>
              <a:rPr lang="ru-RU" altLang="ru-RU" sz="2400" dirty="0" err="1">
                <a:solidFill>
                  <a:schemeClr val="bg1"/>
                </a:solidFill>
              </a:rPr>
              <a:t>fully-connected</a:t>
            </a:r>
            <a:r>
              <a:rPr lang="ru-RU" altLang="ru-RU" sz="2400" dirty="0">
                <a:solidFill>
                  <a:schemeClr val="bg1"/>
                </a:solidFill>
              </a:rPr>
              <a:t> для изменения числа карт признаков до необходимого.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AutoShape 3" descr="Why Relu? Tips for using Relu. Comparison between Relu, Leaky Relu, and  Relu-6. | by Chinesh Doshi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7" name="Picture 5" descr="MobileNetV1 Explained | Papers With Co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853" y="1074137"/>
            <a:ext cx="4013796" cy="47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0A9DCE9-0C8F-A447-9001-18810A4567C5}"/>
              </a:ext>
            </a:extLst>
          </p:cNvPr>
          <p:cNvSpPr/>
          <p:nvPr/>
        </p:nvSpPr>
        <p:spPr>
          <a:xfrm>
            <a:off x="238804" y="863124"/>
            <a:ext cx="7381195" cy="18945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10400" y="5868472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Howard, Andrew G., et al. "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Mobilenets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Efficient convolutional neural networks for mobile vision applications." 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arXiv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preprint arXiv:1704.04861 (2017).</a:t>
            </a:r>
            <a:endParaRPr kumimoji="0" lang="ru-RU" sz="16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1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Мобильные Сети. </a:t>
            </a:r>
            <a:r>
              <a:rPr lang="en-US" sz="4800" b="1" dirty="0" err="1">
                <a:solidFill>
                  <a:schemeClr val="bg1"/>
                </a:solidFill>
              </a:rPr>
              <a:t>MobileNet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948583"/>
            <a:ext cx="11731625" cy="573422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Архитектура блока </a:t>
            </a:r>
            <a:r>
              <a:rPr lang="ru-RU" altLang="ru-RU" sz="2400" dirty="0" err="1">
                <a:solidFill>
                  <a:schemeClr val="bg1"/>
                </a:solidFill>
              </a:rPr>
              <a:t>MobileNet</a:t>
            </a:r>
            <a:r>
              <a:rPr lang="ru-RU" altLang="ru-RU" sz="2400" dirty="0">
                <a:solidFill>
                  <a:schemeClr val="bg1"/>
                </a:solidFill>
              </a:rPr>
              <a:t> V2: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1 этап - расширение (t – фактор расширения)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2 этап – </a:t>
            </a:r>
            <a:r>
              <a:rPr lang="ru-RU" altLang="ru-RU" dirty="0" err="1">
                <a:solidFill>
                  <a:schemeClr val="bg1"/>
                </a:solidFill>
              </a:rPr>
              <a:t>Вep</a:t>
            </a:r>
            <a:r>
              <a:rPr lang="en-US" altLang="ru-RU" dirty="0" err="1">
                <a:solidFill>
                  <a:schemeClr val="bg1"/>
                </a:solidFill>
              </a:rPr>
              <a:t>th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en-US" altLang="ru-RU" dirty="0">
                <a:solidFill>
                  <a:schemeClr val="bg1"/>
                </a:solidFill>
              </a:rPr>
              <a:t>W</a:t>
            </a:r>
            <a:r>
              <a:rPr lang="ru-RU" altLang="ru-RU" dirty="0" err="1">
                <a:solidFill>
                  <a:schemeClr val="bg1"/>
                </a:solidFill>
              </a:rPr>
              <a:t>ise</a:t>
            </a:r>
            <a:r>
              <a:rPr lang="ru-RU" altLang="ru-RU" dirty="0">
                <a:solidFill>
                  <a:schemeClr val="bg1"/>
                </a:solidFill>
              </a:rPr>
              <a:t> свертка</a:t>
            </a:r>
            <a:r>
              <a:rPr lang="en-US" altLang="ru-RU" dirty="0">
                <a:solidFill>
                  <a:schemeClr val="bg1"/>
                </a:solidFill>
              </a:rPr>
              <a:t> c </a:t>
            </a:r>
            <a:r>
              <a:rPr lang="ru-RU" altLang="ru-RU" dirty="0">
                <a:solidFill>
                  <a:schemeClr val="bg1"/>
                </a:solidFill>
              </a:rPr>
              <a:t>шагом </a:t>
            </a:r>
            <a:r>
              <a:rPr lang="en-US" altLang="ru-RU" dirty="0">
                <a:solidFill>
                  <a:schemeClr val="bg1"/>
                </a:solidFill>
              </a:rPr>
              <a:t>(stride)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3 </a:t>
            </a:r>
            <a:r>
              <a:rPr lang="ru-RU" altLang="ru-RU" dirty="0" err="1">
                <a:solidFill>
                  <a:schemeClr val="bg1"/>
                </a:solidFill>
              </a:rPr>
              <a:t>stage</a:t>
            </a:r>
            <a:r>
              <a:rPr lang="ru-RU" altLang="ru-RU" dirty="0">
                <a:solidFill>
                  <a:schemeClr val="bg1"/>
                </a:solidFill>
              </a:rPr>
              <a:t> – слой проекции (</a:t>
            </a:r>
            <a:r>
              <a:rPr lang="ru-RU" altLang="ru-RU" dirty="0" err="1">
                <a:solidFill>
                  <a:schemeClr val="bg1"/>
                </a:solidFill>
              </a:rPr>
              <a:t>bottleneck</a:t>
            </a:r>
            <a:r>
              <a:rPr lang="ru-RU" altLang="ru-RU" dirty="0">
                <a:solidFill>
                  <a:schemeClr val="bg1"/>
                </a:solidFill>
              </a:rPr>
              <a:t> слой) – снижение числа карт признаков</a:t>
            </a:r>
            <a:br>
              <a:rPr lang="ru-RU" altLang="ru-RU" dirty="0">
                <a:solidFill>
                  <a:schemeClr val="bg1"/>
                </a:solidFill>
              </a:rPr>
            </a:br>
            <a:r>
              <a:rPr lang="ru-RU" altLang="ru-RU" dirty="0">
                <a:solidFill>
                  <a:schemeClr val="bg1"/>
                </a:solidFill>
              </a:rPr>
              <a:t> до необходимого.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chemeClr val="bg1"/>
                </a:solidFill>
              </a:rPr>
              <a:t>Предполагается, что сжатие произойдет без потери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u="sng" dirty="0">
                <a:solidFill>
                  <a:schemeClr val="bg1"/>
                </a:solidFill>
              </a:rPr>
              <a:t>Сеть сама должна научиться расширять и сжимать карты признаков без потерь.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AutoShape 2" descr="image-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4" descr="image-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17B41F8-0A55-A342-BF23-ADFBDC6750C1}"/>
              </a:ext>
            </a:extLst>
          </p:cNvPr>
          <p:cNvSpPr/>
          <p:nvPr/>
        </p:nvSpPr>
        <p:spPr>
          <a:xfrm>
            <a:off x="530660" y="1350235"/>
            <a:ext cx="10835840" cy="147114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/>
          <a:srcRect t="-7309" b="1"/>
          <a:stretch/>
        </p:blipFill>
        <p:spPr>
          <a:xfrm>
            <a:off x="2314642" y="3602888"/>
            <a:ext cx="7896672" cy="3069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4769927" y="3554118"/>
            <a:ext cx="2849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Inverted residual block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4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Мобильные Сети. </a:t>
            </a:r>
            <a:r>
              <a:rPr lang="en-US" sz="4800" b="1" dirty="0" err="1">
                <a:solidFill>
                  <a:schemeClr val="bg1"/>
                </a:solidFill>
              </a:rPr>
              <a:t>MobileNet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87" y="969947"/>
            <a:ext cx="11695766" cy="58880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Используется остаточная связь «</a:t>
            </a:r>
            <a:r>
              <a:rPr lang="ru-RU" altLang="ru-RU" sz="2400" b="1" dirty="0" err="1">
                <a:solidFill>
                  <a:schemeClr val="bg1"/>
                </a:solidFill>
              </a:rPr>
              <a:t>inverted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residual</a:t>
            </a:r>
            <a:r>
              <a:rPr lang="ru-RU" altLang="ru-RU" sz="2400" b="1" dirty="0">
                <a:solidFill>
                  <a:schemeClr val="bg1"/>
                </a:solidFill>
              </a:rPr>
              <a:t>»</a:t>
            </a:r>
            <a:r>
              <a:rPr lang="ru-RU" altLang="ru-RU" sz="2400" dirty="0">
                <a:solidFill>
                  <a:schemeClr val="bg1"/>
                </a:solidFill>
              </a:rPr>
              <a:t> для помощи градиенту в прохождении сети. 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Остаточная </a:t>
            </a:r>
            <a:r>
              <a:rPr lang="ru-RU" altLang="ru-RU" sz="2200" dirty="0" err="1">
                <a:solidFill>
                  <a:schemeClr val="bg1"/>
                </a:solidFill>
              </a:rPr>
              <a:t>свзять</a:t>
            </a:r>
            <a:r>
              <a:rPr lang="ru-RU" altLang="ru-RU" sz="2200" dirty="0">
                <a:solidFill>
                  <a:schemeClr val="bg1"/>
                </a:solidFill>
              </a:rPr>
              <a:t> используется в блоках где разрешение и число карт признаков на входе и выходе одинаковое.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Авторы назвали эту операцию обратная остаточная связь (</a:t>
            </a:r>
            <a:r>
              <a:rPr lang="ru-RU" altLang="ru-RU" sz="2400" b="1" dirty="0" err="1">
                <a:solidFill>
                  <a:schemeClr val="bg1"/>
                </a:solidFill>
              </a:rPr>
              <a:t>inverted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residual</a:t>
            </a:r>
            <a:r>
              <a:rPr lang="ru-RU" altLang="ru-RU" sz="2400" dirty="0">
                <a:solidFill>
                  <a:schemeClr val="bg1"/>
                </a:solidFill>
              </a:rPr>
              <a:t>) – так как </a:t>
            </a:r>
            <a:r>
              <a:rPr lang="ru-RU" altLang="ru-RU" sz="2400" dirty="0" err="1">
                <a:solidFill>
                  <a:schemeClr val="bg1"/>
                </a:solidFill>
              </a:rPr>
              <a:t>свзяь</a:t>
            </a:r>
            <a:r>
              <a:rPr lang="ru-RU" altLang="ru-RU" sz="2400" dirty="0">
                <a:solidFill>
                  <a:schemeClr val="bg1"/>
                </a:solidFill>
              </a:rPr>
              <a:t> проходит без учета расширения и сжатия карт признаков –</a:t>
            </a:r>
            <a:r>
              <a:rPr lang="en-US" altLang="ru-RU" sz="2400" dirty="0">
                <a:solidFill>
                  <a:schemeClr val="bg1"/>
                </a:solidFill>
              </a:rPr>
              <a:t> </a:t>
            </a:r>
            <a:r>
              <a:rPr lang="ru-RU" altLang="ru-RU" sz="2400" dirty="0">
                <a:solidFill>
                  <a:schemeClr val="bg1"/>
                </a:solidFill>
              </a:rPr>
              <a:t>то есть для небольшого числа карт.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Как правило каждый слой имеет </a:t>
            </a:r>
            <a:r>
              <a:rPr lang="ru-RU" altLang="ru-RU" dirty="0" err="1">
                <a:solidFill>
                  <a:schemeClr val="bg1"/>
                </a:solidFill>
              </a:rPr>
              <a:t>батч</a:t>
            </a:r>
            <a:r>
              <a:rPr lang="ru-RU" altLang="ru-RU" dirty="0">
                <a:solidFill>
                  <a:schemeClr val="bg1"/>
                </a:solidFill>
              </a:rPr>
              <a:t>. Нормализацию и функцию активации ReLU6.</a:t>
            </a:r>
            <a:endParaRPr lang="en-US" altLang="ru-RU" dirty="0">
              <a:solidFill>
                <a:schemeClr val="bg1"/>
              </a:solidFill>
            </a:endParaRPr>
          </a:p>
        </p:txBody>
      </p:sp>
      <p:sp>
        <p:nvSpPr>
          <p:cNvPr id="9" name="AutoShape 4" descr="image-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3FA716-06FA-9D4D-89E4-FA75F65F2D79}"/>
              </a:ext>
            </a:extLst>
          </p:cNvPr>
          <p:cNvSpPr/>
          <p:nvPr/>
        </p:nvSpPr>
        <p:spPr>
          <a:xfrm>
            <a:off x="340659" y="1045470"/>
            <a:ext cx="10813469" cy="68614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94" y="3942914"/>
            <a:ext cx="7089605" cy="2568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6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Мобильные Сети. </a:t>
            </a:r>
            <a:r>
              <a:rPr lang="en-US" sz="4800" b="1" dirty="0" err="1">
                <a:solidFill>
                  <a:schemeClr val="bg1"/>
                </a:solidFill>
              </a:rPr>
              <a:t>MobileNet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" y="1045471"/>
            <a:ext cx="11695766" cy="58880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bg1"/>
                </a:solidFill>
              </a:rPr>
              <a:t>Выход слоя проекции (сжатия) не имеет функции активации</a:t>
            </a:r>
            <a:r>
              <a:rPr lang="ru-RU" altLang="ru-RU" dirty="0">
                <a:solidFill>
                  <a:schemeClr val="bg1"/>
                </a:solidFill>
              </a:rPr>
              <a:t>. </a:t>
            </a:r>
          </a:p>
          <a:p>
            <a:pPr marL="1162050" lvl="3" indent="-242888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Авторы назвали этот линейным сужением  (</a:t>
            </a:r>
            <a:r>
              <a:rPr lang="ru-RU" altLang="ru-RU" sz="2400" b="1" dirty="0" err="1">
                <a:solidFill>
                  <a:schemeClr val="bg1"/>
                </a:solidFill>
              </a:rPr>
              <a:t>linear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bottlenecks</a:t>
            </a:r>
            <a:r>
              <a:rPr lang="ru-RU" altLang="ru-RU" sz="2400" b="1" dirty="0">
                <a:solidFill>
                  <a:schemeClr val="bg1"/>
                </a:solidFill>
              </a:rPr>
              <a:t>)</a:t>
            </a:r>
            <a:r>
              <a:rPr lang="ru-RU" altLang="ru-RU" sz="2400" dirty="0">
                <a:solidFill>
                  <a:schemeClr val="bg1"/>
                </a:solidFill>
              </a:rPr>
              <a:t>.</a:t>
            </a:r>
          </a:p>
          <a:p>
            <a:pPr marL="1162050" lvl="6" indent="-242888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Причина этому по мнению авторов – так как слой выдает небольшое число карт признаков, использование нелинейностей может привести к потери полезной информации. 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AutoShape 2" descr="image-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4" descr="image-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3FA716-06FA-9D4D-89E4-FA75F65F2D79}"/>
              </a:ext>
            </a:extLst>
          </p:cNvPr>
          <p:cNvSpPr/>
          <p:nvPr/>
        </p:nvSpPr>
        <p:spPr>
          <a:xfrm>
            <a:off x="537883" y="1045471"/>
            <a:ext cx="10854017" cy="2196413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t="-8106" b="-1"/>
          <a:stretch/>
        </p:blipFill>
        <p:spPr>
          <a:xfrm>
            <a:off x="1539428" y="3358497"/>
            <a:ext cx="8214172" cy="3217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4221829" y="3330299"/>
            <a:ext cx="3139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Inverted residual block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Мобильные Сети. </a:t>
            </a:r>
            <a:r>
              <a:rPr lang="en-US" sz="4800" b="1" dirty="0" err="1">
                <a:solidFill>
                  <a:schemeClr val="bg1"/>
                </a:solidFill>
              </a:rPr>
              <a:t>MobileNet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" y="1045471"/>
            <a:ext cx="11695766" cy="5888053"/>
          </a:xfrm>
        </p:spPr>
        <p:txBody>
          <a:bodyPr>
            <a:noAutofit/>
          </a:bodyPr>
          <a:lstStyle/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Достоинство блока обратного остаточного блока – это возможность управлять обеим числом параметров в сети.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То есть даже если глубокая свертка должны быть выполнена для весьма большо числа карт признаков – общее число параметров на входе и выходе останется небольшим.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AutoShape 2" descr="image-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4" descr="image-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53FA716-06FA-9D4D-89E4-FA75F65F2D79}"/>
              </a:ext>
            </a:extLst>
          </p:cNvPr>
          <p:cNvSpPr/>
          <p:nvPr/>
        </p:nvSpPr>
        <p:spPr>
          <a:xfrm>
            <a:off x="537883" y="1045471"/>
            <a:ext cx="10854017" cy="2196413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t="-8106" b="-1"/>
          <a:stretch/>
        </p:blipFill>
        <p:spPr>
          <a:xfrm>
            <a:off x="1539428" y="3358497"/>
            <a:ext cx="8214172" cy="3217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4221829" y="3330299"/>
            <a:ext cx="3139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Inverted residual block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5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707588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Мобильные Сети. </a:t>
            </a:r>
            <a:r>
              <a:rPr lang="en-US" sz="4800" b="1" dirty="0" err="1">
                <a:solidFill>
                  <a:schemeClr val="bg1"/>
                </a:solidFill>
              </a:rPr>
              <a:t>MobileNet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75" y="791774"/>
            <a:ext cx="11392717" cy="494801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chemeClr val="bg1"/>
                </a:solidFill>
              </a:rPr>
              <a:t>MobileNet</a:t>
            </a:r>
            <a:r>
              <a:rPr lang="ru-RU" altLang="ru-RU" sz="2400" dirty="0">
                <a:solidFill>
                  <a:schemeClr val="bg1"/>
                </a:solidFill>
              </a:rPr>
              <a:t> v2 состоит из 17 блоков.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В конце вместо </a:t>
            </a:r>
            <a:r>
              <a:rPr lang="ru-RU" altLang="ru-RU" sz="2400" dirty="0" err="1">
                <a:solidFill>
                  <a:schemeClr val="bg1"/>
                </a:solidFill>
              </a:rPr>
              <a:t>полносвязного</a:t>
            </a:r>
            <a:r>
              <a:rPr lang="ru-RU" altLang="ru-RU" sz="2400" dirty="0">
                <a:solidFill>
                  <a:schemeClr val="bg1"/>
                </a:solidFill>
              </a:rPr>
              <a:t> слоя – слой 1×1 свертки, </a:t>
            </a:r>
            <a:r>
              <a:rPr lang="ru-RU" altLang="ru-RU" sz="2400" dirty="0" err="1">
                <a:solidFill>
                  <a:schemeClr val="bg1"/>
                </a:solidFill>
              </a:rPr>
              <a:t>global</a:t>
            </a:r>
            <a:r>
              <a:rPr lang="ru-RU" altLang="ru-RU" sz="2400" dirty="0">
                <a:solidFill>
                  <a:schemeClr val="bg1"/>
                </a:solidFill>
              </a:rPr>
              <a:t> </a:t>
            </a:r>
            <a:r>
              <a:rPr lang="ru-RU" altLang="ru-RU" sz="2400" dirty="0" err="1">
                <a:solidFill>
                  <a:schemeClr val="bg1"/>
                </a:solidFill>
              </a:rPr>
              <a:t>average</a:t>
            </a:r>
            <a:r>
              <a:rPr lang="ru-RU" altLang="ru-RU" sz="2400" dirty="0">
                <a:solidFill>
                  <a:schemeClr val="bg1"/>
                </a:solidFill>
              </a:rPr>
              <a:t> </a:t>
            </a:r>
            <a:r>
              <a:rPr lang="ru-RU" altLang="ru-RU" sz="2400" dirty="0" err="1">
                <a:solidFill>
                  <a:schemeClr val="bg1"/>
                </a:solidFill>
              </a:rPr>
              <a:t>pooling</a:t>
            </a:r>
            <a:r>
              <a:rPr lang="ru-RU" altLang="ru-RU" sz="2400" dirty="0">
                <a:solidFill>
                  <a:schemeClr val="bg1"/>
                </a:solidFill>
              </a:rPr>
              <a:t>, и слой классификации. </a:t>
            </a:r>
          </a:p>
          <a:p>
            <a:pPr marL="228600"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Таим образом блок </a:t>
            </a:r>
            <a:r>
              <a:rPr lang="ru-RU" altLang="ru-RU" sz="2400" dirty="0" err="1">
                <a:solidFill>
                  <a:schemeClr val="bg1"/>
                </a:solidFill>
              </a:rPr>
              <a:t>MobileNet</a:t>
            </a:r>
            <a:r>
              <a:rPr lang="ru-RU" altLang="ru-RU" sz="2400" dirty="0">
                <a:solidFill>
                  <a:schemeClr val="bg1"/>
                </a:solidFill>
              </a:rPr>
              <a:t> V2 имеет меньше параметров, чем для версии V1 и не много лучшую точность.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AutoShape 2" descr="image-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MobileNetV2: инвертированные остатки и линейные узкие мес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17" y="3265781"/>
            <a:ext cx="4516025" cy="337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62190" y="3265781"/>
            <a:ext cx="430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– expansion; s – stride;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 – число каналов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одинаковых блоков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62190" y="5790266"/>
            <a:ext cx="56868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Sandler, Mark, et al. "Mobilenetv2: Inverted residuals and linear bottlenecks." Proceedings of the IEEE conference on computer vision and pattern recognition. 2018.</a:t>
            </a:r>
            <a:endParaRPr kumimoji="0" lang="ru-RU" sz="16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53FA716-06FA-9D4D-89E4-FA75F65F2D79}"/>
              </a:ext>
            </a:extLst>
          </p:cNvPr>
          <p:cNvSpPr/>
          <p:nvPr/>
        </p:nvSpPr>
        <p:spPr>
          <a:xfrm>
            <a:off x="335181" y="770769"/>
            <a:ext cx="10854017" cy="12231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34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Слои внимания</a:t>
            </a:r>
            <a:r>
              <a:rPr lang="en-US" sz="4800" b="1" dirty="0">
                <a:solidFill>
                  <a:schemeClr val="bg1"/>
                </a:solidFill>
              </a:rPr>
              <a:t> 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863125"/>
            <a:ext cx="11392717" cy="5817075"/>
          </a:xfrm>
        </p:spPr>
        <p:txBody>
          <a:bodyPr>
            <a:no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b="1" u="sng" dirty="0">
                <a:solidFill>
                  <a:schemeClr val="bg1"/>
                </a:solidFill>
              </a:rPr>
              <a:t>Идея внимания </a:t>
            </a:r>
            <a:r>
              <a:rPr lang="ru-RU" altLang="ru-RU" sz="2400" dirty="0">
                <a:solidFill>
                  <a:schemeClr val="bg1"/>
                </a:solidFill>
              </a:rPr>
              <a:t>– это идея "подсвечивание" наиболее информативных участков входных данных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2014 </a:t>
            </a:r>
            <a:r>
              <a:rPr lang="ru-RU" altLang="ru-RU" sz="2400" dirty="0" err="1">
                <a:solidFill>
                  <a:schemeClr val="bg1"/>
                </a:solidFill>
              </a:rPr>
              <a:t>Бахданау</a:t>
            </a:r>
            <a:r>
              <a:rPr lang="ru-RU" altLang="ru-RU" sz="2400" dirty="0">
                <a:solidFill>
                  <a:schemeClr val="bg1"/>
                </a:solidFill>
              </a:rPr>
              <a:t> (</a:t>
            </a:r>
            <a:r>
              <a:rPr lang="ru-RU" altLang="ru-RU" sz="2400" dirty="0" err="1">
                <a:solidFill>
                  <a:schemeClr val="bg1"/>
                </a:solidFill>
              </a:rPr>
              <a:t>Bahdanau</a:t>
            </a:r>
            <a:r>
              <a:rPr lang="ru-RU" altLang="ru-RU" sz="2400" dirty="0">
                <a:solidFill>
                  <a:schemeClr val="bg1"/>
                </a:solidFill>
              </a:rPr>
              <a:t>) предложил использование машинном переводе, </a:t>
            </a:r>
            <a:br>
              <a:rPr lang="ru-RU" altLang="ru-RU" sz="2400" dirty="0">
                <a:solidFill>
                  <a:schemeClr val="bg1"/>
                </a:solidFill>
              </a:rPr>
            </a:br>
            <a:r>
              <a:rPr lang="ru-RU" altLang="ru-RU" sz="2400" dirty="0">
                <a:solidFill>
                  <a:schemeClr val="bg1"/>
                </a:solidFill>
              </a:rPr>
              <a:t>- механизм внимания (</a:t>
            </a:r>
            <a:r>
              <a:rPr lang="en-US" altLang="ru-RU" sz="2400" dirty="0">
                <a:solidFill>
                  <a:schemeClr val="bg1"/>
                </a:solidFill>
              </a:rPr>
              <a:t>A</a:t>
            </a:r>
            <a:r>
              <a:rPr lang="ru-RU" altLang="ru-RU" sz="2400" dirty="0" err="1">
                <a:solidFill>
                  <a:schemeClr val="bg1"/>
                </a:solidFill>
              </a:rPr>
              <a:t>ttention</a:t>
            </a:r>
            <a:r>
              <a:rPr lang="ru-RU" altLang="ru-RU" sz="2400" dirty="0">
                <a:solidFill>
                  <a:schemeClr val="bg1"/>
                </a:solidFill>
              </a:rPr>
              <a:t>). 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В 2016-2017 механизма само-внимания (</a:t>
            </a:r>
            <a:r>
              <a:rPr lang="en-US" altLang="ru-RU" sz="2400" dirty="0">
                <a:solidFill>
                  <a:schemeClr val="bg1"/>
                </a:solidFill>
              </a:rPr>
              <a:t>S</a:t>
            </a:r>
            <a:r>
              <a:rPr lang="ru-RU" altLang="ru-RU" sz="2400" dirty="0" err="1">
                <a:solidFill>
                  <a:schemeClr val="bg1"/>
                </a:solidFill>
              </a:rPr>
              <a:t>elf</a:t>
            </a:r>
            <a:r>
              <a:rPr lang="ru-RU" altLang="ru-RU" sz="2400" dirty="0">
                <a:solidFill>
                  <a:schemeClr val="bg1"/>
                </a:solidFill>
              </a:rPr>
              <a:t>-</a:t>
            </a:r>
            <a:r>
              <a:rPr lang="en-US" altLang="ru-RU" sz="2400" dirty="0">
                <a:solidFill>
                  <a:schemeClr val="bg1"/>
                </a:solidFill>
              </a:rPr>
              <a:t>A</a:t>
            </a:r>
            <a:r>
              <a:rPr lang="ru-RU" altLang="ru-RU" sz="2400" dirty="0" err="1">
                <a:solidFill>
                  <a:schemeClr val="bg1"/>
                </a:solidFill>
              </a:rPr>
              <a:t>ttention</a:t>
            </a:r>
            <a:r>
              <a:rPr lang="ru-RU" altLang="ru-RU" sz="2400" dirty="0">
                <a:solidFill>
                  <a:schemeClr val="bg1"/>
                </a:solidFill>
              </a:rPr>
              <a:t>) для задач обработки естественного языка. 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2017 многоголовое внимание (</a:t>
            </a:r>
            <a:r>
              <a:rPr lang="en-US" altLang="ru-RU" sz="2400" dirty="0">
                <a:solidFill>
                  <a:schemeClr val="bg1"/>
                </a:solidFill>
              </a:rPr>
              <a:t>M</a:t>
            </a:r>
            <a:r>
              <a:rPr lang="ru-RU" altLang="ru-RU" sz="2400" dirty="0" err="1">
                <a:solidFill>
                  <a:schemeClr val="bg1"/>
                </a:solidFill>
              </a:rPr>
              <a:t>ulti</a:t>
            </a:r>
            <a:r>
              <a:rPr lang="ru-RU" altLang="ru-RU" sz="2400" dirty="0">
                <a:solidFill>
                  <a:schemeClr val="bg1"/>
                </a:solidFill>
              </a:rPr>
              <a:t>-</a:t>
            </a:r>
            <a:r>
              <a:rPr lang="en-US" altLang="ru-RU" sz="2400" dirty="0">
                <a:solidFill>
                  <a:schemeClr val="bg1"/>
                </a:solidFill>
              </a:rPr>
              <a:t>H</a:t>
            </a:r>
            <a:r>
              <a:rPr lang="ru-RU" altLang="ru-RU" sz="2400" dirty="0" err="1">
                <a:solidFill>
                  <a:schemeClr val="bg1"/>
                </a:solidFill>
              </a:rPr>
              <a:t>ead</a:t>
            </a:r>
            <a:r>
              <a:rPr lang="ru-RU" altLang="ru-RU" sz="2400" dirty="0">
                <a:solidFill>
                  <a:schemeClr val="bg1"/>
                </a:solidFill>
              </a:rPr>
              <a:t> </a:t>
            </a:r>
            <a:r>
              <a:rPr lang="en-US" altLang="ru-RU" sz="2400" dirty="0">
                <a:solidFill>
                  <a:schemeClr val="bg1"/>
                </a:solidFill>
              </a:rPr>
              <a:t>A</a:t>
            </a:r>
            <a:r>
              <a:rPr lang="ru-RU" altLang="ru-RU" sz="2400" dirty="0" err="1">
                <a:solidFill>
                  <a:schemeClr val="bg1"/>
                </a:solidFill>
              </a:rPr>
              <a:t>ttention</a:t>
            </a:r>
            <a:r>
              <a:rPr lang="ru-RU" altLang="ru-RU" sz="2400" dirty="0">
                <a:solidFill>
                  <a:schemeClr val="bg1"/>
                </a:solidFill>
              </a:rPr>
              <a:t>) и блок </a:t>
            </a:r>
            <a:r>
              <a:rPr lang="ru-RU" altLang="ru-RU" sz="2400" dirty="0" err="1">
                <a:solidFill>
                  <a:schemeClr val="bg1"/>
                </a:solidFill>
              </a:rPr>
              <a:t>трансформер</a:t>
            </a:r>
            <a:r>
              <a:rPr lang="ru-RU" altLang="ru-RU" sz="2400" dirty="0">
                <a:solidFill>
                  <a:schemeClr val="bg1"/>
                </a:solidFill>
              </a:rPr>
              <a:t> (</a:t>
            </a:r>
            <a:r>
              <a:rPr lang="en-US" altLang="ru-RU" sz="2400" dirty="0">
                <a:solidFill>
                  <a:schemeClr val="bg1"/>
                </a:solidFill>
              </a:rPr>
              <a:t>T</a:t>
            </a:r>
            <a:r>
              <a:rPr lang="ru-RU" altLang="ru-RU" sz="2400" dirty="0" err="1">
                <a:solidFill>
                  <a:schemeClr val="bg1"/>
                </a:solidFill>
              </a:rPr>
              <a:t>ransformer</a:t>
            </a:r>
            <a:r>
              <a:rPr lang="ru-RU" altLang="ru-RU" sz="2400" dirty="0">
                <a:solidFill>
                  <a:schemeClr val="bg1"/>
                </a:solidFill>
              </a:rPr>
              <a:t>). 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chemeClr val="bg1"/>
                </a:solidFill>
              </a:rPr>
              <a:t>Основной идеей механизма  внимания  является обучение слоя (блока)  выделять наиболее важные участки входных данных при помощи нормализации функцией </a:t>
            </a:r>
            <a:r>
              <a:rPr lang="en-US" altLang="ru-RU" sz="2400" b="1" dirty="0">
                <a:solidFill>
                  <a:schemeClr val="bg1"/>
                </a:solidFill>
              </a:rPr>
              <a:t>S</a:t>
            </a:r>
            <a:r>
              <a:rPr lang="ru-RU" altLang="ru-RU" sz="2400" b="1" dirty="0" err="1">
                <a:solidFill>
                  <a:schemeClr val="bg1"/>
                </a:solidFill>
              </a:rPr>
              <a:t>oftmax</a:t>
            </a:r>
            <a:r>
              <a:rPr lang="ru-RU" altLang="ru-RU" sz="2400" b="1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01BEA9-7CB3-D04B-B195-47C37B7FABCF}"/>
              </a:ext>
            </a:extLst>
          </p:cNvPr>
          <p:cNvSpPr/>
          <p:nvPr/>
        </p:nvSpPr>
        <p:spPr>
          <a:xfrm>
            <a:off x="252323" y="863125"/>
            <a:ext cx="11599018" cy="7769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E2BD41-1D00-8E40-A53B-0E5EF4D3D3F3}"/>
              </a:ext>
            </a:extLst>
          </p:cNvPr>
          <p:cNvSpPr/>
          <p:nvPr/>
        </p:nvSpPr>
        <p:spPr>
          <a:xfrm>
            <a:off x="340658" y="4107068"/>
            <a:ext cx="11599018" cy="12341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1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Слои внимания</a:t>
            </a:r>
            <a:r>
              <a:rPr lang="en-US" sz="4800" b="1" dirty="0">
                <a:solidFill>
                  <a:schemeClr val="bg1"/>
                </a:solidFill>
              </a:rPr>
              <a:t> 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863126"/>
            <a:ext cx="11392717" cy="2365850"/>
          </a:xfrm>
        </p:spPr>
        <p:txBody>
          <a:bodyPr>
            <a:noAutofit/>
          </a:bodyPr>
          <a:lstStyle/>
          <a:p>
            <a:pPr marL="285750" indent="-285750" algn="just"/>
            <a:r>
              <a:rPr lang="ru-RU" sz="2400" b="1" dirty="0">
                <a:solidFill>
                  <a:schemeClr val="bg1"/>
                </a:solidFill>
              </a:rPr>
              <a:t>Иллюстрация соответствует типу межканальное само-внимание, </a:t>
            </a:r>
          </a:p>
          <a:p>
            <a:pPr marL="742950" lvl="1" indent="-285750" algn="just"/>
            <a:r>
              <a:rPr lang="ru-RU" sz="2200" dirty="0">
                <a:solidFill>
                  <a:schemeClr val="bg1"/>
                </a:solidFill>
              </a:rPr>
              <a:t>так как взвешивание функцией </a:t>
            </a:r>
            <a:r>
              <a:rPr lang="en-US" sz="2200" dirty="0">
                <a:solidFill>
                  <a:schemeClr val="bg1"/>
                </a:solidFill>
              </a:rPr>
              <a:t>S</a:t>
            </a:r>
            <a:r>
              <a:rPr lang="ru-RU" sz="2200" dirty="0" err="1">
                <a:solidFill>
                  <a:schemeClr val="bg1"/>
                </a:solidFill>
              </a:rPr>
              <a:t>oftmax</a:t>
            </a:r>
            <a:r>
              <a:rPr lang="ru-RU" sz="2200" dirty="0">
                <a:solidFill>
                  <a:schemeClr val="bg1"/>
                </a:solidFill>
              </a:rPr>
              <a:t> проводится по каждой позиции пикселя,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 но для всех каналов. 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Слой </a:t>
            </a:r>
            <a:r>
              <a:rPr 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sz="2200" dirty="0">
                <a:solidFill>
                  <a:schemeClr val="bg1"/>
                </a:solidFill>
              </a:rPr>
              <a:t> позволяет провести перегруппировку пикселей входного слоя - то есть делает результат работ нейронной сети независимым от нерегулярных особенностей каждого экземпляра входных данных. 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1800" b="1" dirty="0">
              <a:solidFill>
                <a:srgbClr val="000000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AutoShape 2" descr="image-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99579" y="5454288"/>
            <a:ext cx="4195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Технически само-внимание эквивалентно свертке,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AD958B-7553-DD42-B1EC-72A3548824F5}"/>
              </a:ext>
            </a:extLst>
          </p:cNvPr>
          <p:cNvSpPr/>
          <p:nvPr/>
        </p:nvSpPr>
        <p:spPr>
          <a:xfrm>
            <a:off x="340657" y="1878262"/>
            <a:ext cx="11599018" cy="1121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225" y="3048259"/>
            <a:ext cx="6393450" cy="3530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373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Слои внимания</a:t>
            </a:r>
            <a:r>
              <a:rPr lang="en-US" sz="4800" b="1" dirty="0">
                <a:solidFill>
                  <a:schemeClr val="bg1"/>
                </a:solidFill>
              </a:rPr>
              <a:t> 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863126"/>
            <a:ext cx="11392717" cy="23658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Один и тот же набор карт признаков трижды претерпевает нелинейные изменения при помощи точечных сверток с функций активации.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Три измененных копии входных данных обрабатываются по разному.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Первые две копии перемножаются, образуя новый набор карт признаков.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На этом наборе каналов при помощи межканального </a:t>
            </a:r>
            <a:r>
              <a:rPr lang="ru-RU" sz="2100" dirty="0" err="1">
                <a:solidFill>
                  <a:schemeClr val="bg1"/>
                </a:solidFill>
              </a:rPr>
              <a:t>sof</a:t>
            </a:r>
            <a:r>
              <a:rPr lang="en-US" sz="2100" dirty="0" err="1">
                <a:solidFill>
                  <a:schemeClr val="bg1"/>
                </a:solidFill>
              </a:rPr>
              <a:t>tmax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ru-RU" sz="2100" dirty="0">
                <a:solidFill>
                  <a:schemeClr val="bg1"/>
                </a:solidFill>
              </a:rPr>
              <a:t>взвешивания выделяются наиболее важные участки.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Затем участки проецируются на третью копию входных данных позволяя выделить на ней на те самые важные участки.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Весовые параметры всех сверток обучаются вместе с сетью,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Сеть сама определяет важные участки по отношению к задаче.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1800" b="1" dirty="0">
              <a:solidFill>
                <a:srgbClr val="000000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AutoShape 2" descr="image-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744646" y="4903955"/>
            <a:ext cx="4195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Технически само-внимание эквивалентно свертке, 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85" y="4059961"/>
            <a:ext cx="4784938" cy="26425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7ACA0E-D4DF-89C3-4ECA-30FC2924A86B}"/>
              </a:ext>
            </a:extLst>
          </p:cNvPr>
          <p:cNvSpPr txBox="1"/>
          <p:nvPr/>
        </p:nvSpPr>
        <p:spPr>
          <a:xfrm>
            <a:off x="1998132" y="5798234"/>
            <a:ext cx="4842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Отметим, что реальные слои внимания работают несколько иначе.</a:t>
            </a:r>
          </a:p>
        </p:txBody>
      </p:sp>
    </p:spTree>
    <p:extLst>
      <p:ext uri="{BB962C8B-B14F-4D97-AF65-F5344CB8AC3E}">
        <p14:creationId xmlns:p14="http://schemas.microsoft.com/office/powerpoint/2010/main" val="25176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11455854" cy="92995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Слои внимания. 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CBAM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49" y="899160"/>
            <a:ext cx="11854295" cy="5692140"/>
          </a:xfrm>
          <a:solidFill>
            <a:srgbClr val="134790"/>
          </a:solidFill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Convolutional Block Attention Module (CBAM) – </a:t>
            </a:r>
            <a:r>
              <a:rPr lang="ru-RU" sz="2400" dirty="0">
                <a:solidFill>
                  <a:schemeClr val="bg1"/>
                </a:solidFill>
              </a:rPr>
              <a:t>совмещение идей пространственного и </a:t>
            </a:r>
            <a:r>
              <a:rPr lang="ru-RU" sz="2400" dirty="0" err="1">
                <a:solidFill>
                  <a:schemeClr val="bg1"/>
                </a:solidFill>
              </a:rPr>
              <a:t>поканального</a:t>
            </a:r>
            <a:r>
              <a:rPr lang="ru-RU" sz="2400" dirty="0">
                <a:solidFill>
                  <a:schemeClr val="bg1"/>
                </a:solidFill>
              </a:rPr>
              <a:t> внимания</a:t>
            </a:r>
            <a:r>
              <a:rPr lang="en-US" sz="2400" dirty="0">
                <a:solidFill>
                  <a:schemeClr val="bg1"/>
                </a:solidFill>
              </a:rPr>
              <a:t> (2018)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59" y="1596570"/>
            <a:ext cx="11581384" cy="49947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2266C1F-9DF9-2741-B1CE-D7DBFDDCFA7B}"/>
              </a:ext>
            </a:extLst>
          </p:cNvPr>
          <p:cNvSpPr/>
          <p:nvPr/>
        </p:nvSpPr>
        <p:spPr>
          <a:xfrm>
            <a:off x="6734086" y="1596570"/>
            <a:ext cx="5056593" cy="274469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7550" y="6221968"/>
            <a:ext cx="19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(по всем каналам)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249200" y="2053792"/>
            <a:ext cx="2216128" cy="2664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82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11455854" cy="92995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Слои внимания. 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CBAM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99160"/>
            <a:ext cx="11854295" cy="5692140"/>
          </a:xfrm>
          <a:solidFill>
            <a:srgbClr val="134790"/>
          </a:solidFill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Канальное внимание реализуется за счет Глобального среднего и максимального </a:t>
            </a:r>
            <a:r>
              <a:rPr lang="ru-RU" sz="2400" dirty="0" err="1">
                <a:solidFill>
                  <a:schemeClr val="bg1"/>
                </a:solidFill>
              </a:rPr>
              <a:t>пулингаов</a:t>
            </a:r>
            <a:r>
              <a:rPr lang="ru-RU" sz="2400" dirty="0">
                <a:solidFill>
                  <a:schemeClr val="bg1"/>
                </a:solidFill>
              </a:rPr>
              <a:t> (это </a:t>
            </a:r>
            <a:r>
              <a:rPr lang="en-US" sz="2400" dirty="0">
                <a:solidFill>
                  <a:schemeClr val="bg1"/>
                </a:solidFill>
              </a:rPr>
              <a:t>GAP</a:t>
            </a:r>
            <a:r>
              <a:rPr lang="ru-RU" sz="2400" dirty="0">
                <a:solidFill>
                  <a:schemeClr val="bg1"/>
                </a:solidFill>
              </a:rPr>
              <a:t>  и </a:t>
            </a:r>
            <a:r>
              <a:rPr lang="en-US" sz="2400" dirty="0">
                <a:solidFill>
                  <a:schemeClr val="bg1"/>
                </a:solidFill>
              </a:rPr>
              <a:t>GMP </a:t>
            </a:r>
            <a:r>
              <a:rPr lang="ru-RU" sz="2400" dirty="0">
                <a:solidFill>
                  <a:schemeClr val="bg1"/>
                </a:solidFill>
              </a:rPr>
              <a:t>соответственно ).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Такие </a:t>
            </a:r>
            <a:r>
              <a:rPr lang="ru-RU" sz="2400" dirty="0" err="1">
                <a:solidFill>
                  <a:schemeClr val="bg1"/>
                </a:solidFill>
              </a:rPr>
              <a:t>пулиги</a:t>
            </a:r>
            <a:r>
              <a:rPr lang="ru-RU" sz="2400" dirty="0">
                <a:solidFill>
                  <a:schemeClr val="bg1"/>
                </a:solidFill>
              </a:rPr>
              <a:t> формируют векторы, с числом параметров, равным числу каналов входных данных.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векторы преобразуются при помощи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слоев и взвешиваются при помощи функции активации, так для каждой карты признаков определяется весовой параметр ее значимости.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44462" b="52803"/>
          <a:stretch/>
        </p:blipFill>
        <p:spPr>
          <a:xfrm>
            <a:off x="916820" y="4233937"/>
            <a:ext cx="6432062" cy="2357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EBE464-21D0-4461-1A4F-D6FDA4D19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76" t="52803" r="2625"/>
          <a:stretch/>
        </p:blipFill>
        <p:spPr>
          <a:xfrm>
            <a:off x="7348882" y="4233937"/>
            <a:ext cx="3624880" cy="2357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4750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11455854" cy="92995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Слои внимания. </a:t>
            </a:r>
            <a:r>
              <a:rPr lang="en-US" sz="4800" b="1" dirty="0">
                <a:solidFill>
                  <a:schemeClr val="bg1"/>
                </a:solidFill>
                <a:latin typeface="+mn-lt"/>
              </a:rPr>
              <a:t>CBAM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49" y="899160"/>
            <a:ext cx="11854295" cy="5692140"/>
          </a:xfrm>
          <a:solidFill>
            <a:srgbClr val="134790"/>
          </a:solidFill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Для пространственного внимания кары признаков </a:t>
            </a:r>
            <a:r>
              <a:rPr lang="ru-RU" sz="2200" dirty="0" err="1">
                <a:solidFill>
                  <a:schemeClr val="bg1"/>
                </a:solidFill>
              </a:rPr>
              <a:t>усреднядтся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поканально</a:t>
            </a:r>
            <a:r>
              <a:rPr lang="ru-RU" sz="2200" dirty="0">
                <a:solidFill>
                  <a:schemeClr val="bg1"/>
                </a:solidFill>
              </a:rPr>
              <a:t>, также </a:t>
            </a:r>
            <a:r>
              <a:rPr lang="ru-RU" sz="2200" dirty="0" err="1">
                <a:solidFill>
                  <a:schemeClr val="bg1"/>
                </a:solidFill>
              </a:rPr>
              <a:t>поканально</a:t>
            </a:r>
            <a:r>
              <a:rPr lang="ru-RU" sz="2200" dirty="0">
                <a:solidFill>
                  <a:schemeClr val="bg1"/>
                </a:solidFill>
              </a:rPr>
              <a:t> выбираются максимальные значения пикселей – происходит такой межканальный </a:t>
            </a:r>
            <a:r>
              <a:rPr lang="ru-RU" sz="2200" dirty="0" err="1">
                <a:solidFill>
                  <a:schemeClr val="bg1"/>
                </a:solidFill>
              </a:rPr>
              <a:t>пулинг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dirty="0">
                <a:solidFill>
                  <a:schemeClr val="bg1"/>
                </a:solidFill>
              </a:rPr>
              <a:t> Из полученных карт признаков формируется одна при помощи свертки. Для </a:t>
            </a:r>
            <a:r>
              <a:rPr lang="ru-RU" sz="2200" dirty="0" err="1">
                <a:solidFill>
                  <a:schemeClr val="bg1"/>
                </a:solidFill>
              </a:rPr>
              <a:t>полученой</a:t>
            </a:r>
            <a:r>
              <a:rPr lang="ru-RU" sz="2200" dirty="0">
                <a:solidFill>
                  <a:schemeClr val="bg1"/>
                </a:solidFill>
              </a:rPr>
              <a:t> карты вычисляются пространственные веса, которые считаются одинаковыми для всех кар признаков исходного изображения. </a:t>
            </a:r>
          </a:p>
          <a:p>
            <a:r>
              <a:rPr lang="ru-RU" sz="2200" dirty="0">
                <a:solidFill>
                  <a:schemeClr val="bg1"/>
                </a:solidFill>
              </a:rPr>
              <a:t>Эта маска весовых параметров перемножается с каждой из входных карт признаков.</a:t>
            </a:r>
          </a:p>
          <a:p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45048"/>
          <a:stretch/>
        </p:blipFill>
        <p:spPr>
          <a:xfrm>
            <a:off x="181259" y="3846604"/>
            <a:ext cx="11581384" cy="2744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3257550" y="6221968"/>
            <a:ext cx="19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(по всем каналам)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483365" y="3846603"/>
            <a:ext cx="3825765" cy="324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7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8"/>
            <a:ext cx="11901443" cy="1247548"/>
          </a:xfrm>
        </p:spPr>
        <p:txBody>
          <a:bodyPr>
            <a:normAutofit/>
          </a:bodyPr>
          <a:lstStyle/>
          <a:p>
            <a:pPr algn="ctr"/>
            <a:r>
              <a:rPr lang="en-US" altLang="ru-RU" sz="4800" b="1" dirty="0">
                <a:solidFill>
                  <a:schemeClr val="bg1"/>
                </a:solidFill>
                <a:latin typeface="+mn-lt"/>
              </a:rPr>
              <a:t>Squeeze and Excitation block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65860"/>
            <a:ext cx="11807190" cy="5692140"/>
          </a:xfrm>
        </p:spPr>
        <p:txBody>
          <a:bodyPr>
            <a:no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2400" dirty="0">
                <a:solidFill>
                  <a:schemeClr val="bg1"/>
                </a:solidFill>
              </a:rPr>
              <a:t>Squeeze and Excitation block (SE block) – </a:t>
            </a:r>
            <a:r>
              <a:rPr lang="ru-RU" altLang="ru-RU" sz="2400" dirty="0">
                <a:solidFill>
                  <a:schemeClr val="bg1"/>
                </a:solidFill>
              </a:rPr>
              <a:t>вариация на тему само-внимания в компьютерном зрение.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u="sng" dirty="0">
                <a:solidFill>
                  <a:schemeClr val="bg1"/>
                </a:solidFill>
              </a:rPr>
              <a:t>Основная идея блока </a:t>
            </a:r>
            <a:r>
              <a:rPr lang="ru-RU" altLang="ru-RU" sz="2400" dirty="0" err="1">
                <a:solidFill>
                  <a:schemeClr val="bg1"/>
                </a:solidFill>
              </a:rPr>
              <a:t>перекалибровка</a:t>
            </a:r>
            <a:r>
              <a:rPr lang="ru-RU" altLang="ru-RU" sz="2400" dirty="0">
                <a:solidFill>
                  <a:schemeClr val="bg1"/>
                </a:solidFill>
              </a:rPr>
              <a:t> каналов для усиления значимости более информативных из них.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Цель блока повысить информативность карт признаков – то есть чувствительность к канальным позициям полезных признаков.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100" dirty="0">
                <a:solidFill>
                  <a:schemeClr val="bg1"/>
                </a:solidFill>
              </a:rPr>
              <a:t>В некотором смысле </a:t>
            </a:r>
            <a:r>
              <a:rPr lang="en-US" altLang="ru-RU" sz="2100" dirty="0">
                <a:solidFill>
                  <a:schemeClr val="bg1"/>
                </a:solidFill>
              </a:rPr>
              <a:t>SE </a:t>
            </a:r>
            <a:r>
              <a:rPr lang="ru-RU" altLang="ru-RU" sz="2100" dirty="0">
                <a:solidFill>
                  <a:schemeClr val="bg1"/>
                </a:solidFill>
              </a:rPr>
              <a:t>блок альтернативен </a:t>
            </a:r>
            <a:r>
              <a:rPr lang="ru-RU" altLang="ru-RU" sz="2100" dirty="0" err="1">
                <a:solidFill>
                  <a:schemeClr val="bg1"/>
                </a:solidFill>
              </a:rPr>
              <a:t>батч-нормализацие</a:t>
            </a:r>
            <a:r>
              <a:rPr lang="ru-RU" altLang="ru-RU" sz="2100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100" dirty="0">
                <a:solidFill>
                  <a:schemeClr val="bg1"/>
                </a:solidFill>
              </a:rPr>
              <a:t>Такой слой это вариация слоя внимания, он позволяет использовать глобальную информацию для усиления конкретного признака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AE5341B-7E0D-4949-8221-9BF1DEBFBFA6}"/>
              </a:ext>
            </a:extLst>
          </p:cNvPr>
          <p:cNvSpPr/>
          <p:nvPr/>
        </p:nvSpPr>
        <p:spPr>
          <a:xfrm>
            <a:off x="229235" y="1922668"/>
            <a:ext cx="11733530" cy="1401103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553" y="4080579"/>
            <a:ext cx="6314622" cy="258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287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11455854" cy="92995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Слои внимания. </a:t>
            </a:r>
            <a:r>
              <a:rPr lang="en-US" altLang="ru-RU" sz="4800" b="1" dirty="0" err="1">
                <a:solidFill>
                  <a:schemeClr val="bg1"/>
                </a:solidFill>
                <a:latin typeface="+mn-lt"/>
              </a:rPr>
              <a:t>SENet</a:t>
            </a:r>
            <a:r>
              <a:rPr lang="en-US" altLang="ru-RU" sz="4800" b="1" dirty="0">
                <a:solidFill>
                  <a:schemeClr val="bg1"/>
                </a:solidFill>
                <a:latin typeface="+mn-lt"/>
              </a:rPr>
              <a:t> 2018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49" y="899160"/>
            <a:ext cx="11859079" cy="302958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Каждый SE блок состоит из:</a:t>
            </a:r>
          </a:p>
          <a:p>
            <a:pPr marL="9144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altLang="ru-RU" dirty="0">
                <a:solidFill>
                  <a:schemeClr val="bg1"/>
                </a:solidFill>
              </a:rPr>
              <a:t>Операция  сжатия (</a:t>
            </a:r>
            <a:r>
              <a:rPr lang="en-US" altLang="ru-RU" dirty="0">
                <a:solidFill>
                  <a:schemeClr val="bg1"/>
                </a:solidFill>
              </a:rPr>
              <a:t>Squeeze</a:t>
            </a:r>
            <a:r>
              <a:rPr lang="ru-RU" altLang="ru-RU" dirty="0">
                <a:solidFill>
                  <a:schemeClr val="bg1"/>
                </a:solidFill>
              </a:rPr>
              <a:t>)</a:t>
            </a: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информации из карт </a:t>
            </a:r>
            <a:br>
              <a:rPr lang="ru-RU" altLang="ru-RU" dirty="0">
                <a:solidFill>
                  <a:schemeClr val="bg1"/>
                </a:solidFill>
              </a:rPr>
            </a:br>
            <a:r>
              <a:rPr lang="ru-RU" altLang="ru-RU" dirty="0">
                <a:solidFill>
                  <a:schemeClr val="bg1"/>
                </a:solidFill>
              </a:rPr>
              <a:t>(при помощи </a:t>
            </a:r>
            <a:r>
              <a:rPr lang="en-US" altLang="ru-RU" dirty="0">
                <a:solidFill>
                  <a:schemeClr val="bg1"/>
                </a:solidFill>
              </a:rPr>
              <a:t>global average pooling,</a:t>
            </a:r>
            <a:r>
              <a:rPr lang="ru-RU" altLang="ru-RU" dirty="0">
                <a:solidFill>
                  <a:schemeClr val="bg1"/>
                </a:solidFill>
              </a:rPr>
              <a:t> GA</a:t>
            </a:r>
            <a:r>
              <a:rPr lang="en-US" altLang="ru-RU" dirty="0">
                <a:solidFill>
                  <a:schemeClr val="bg1"/>
                </a:solidFill>
              </a:rPr>
              <a:t>P)</a:t>
            </a:r>
            <a:r>
              <a:rPr lang="ru-RU" altLang="ru-RU" dirty="0">
                <a:solidFill>
                  <a:schemeClr val="bg1"/>
                </a:solidFill>
              </a:rPr>
              <a:t> .</a:t>
            </a:r>
          </a:p>
          <a:p>
            <a:pPr marL="9144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altLang="ru-RU" dirty="0">
                <a:solidFill>
                  <a:schemeClr val="bg1"/>
                </a:solidFill>
              </a:rPr>
              <a:t>Операция возбуждения (</a:t>
            </a:r>
            <a:r>
              <a:rPr lang="en-US" altLang="ru-RU" dirty="0">
                <a:solidFill>
                  <a:schemeClr val="bg1"/>
                </a:solidFill>
              </a:rPr>
              <a:t>Excitation</a:t>
            </a:r>
            <a:r>
              <a:rPr lang="ru-RU" altLang="ru-RU" dirty="0">
                <a:solidFill>
                  <a:schemeClr val="bg1"/>
                </a:solidFill>
              </a:rPr>
              <a:t>) при помощи двух </a:t>
            </a:r>
            <a:r>
              <a:rPr lang="ru-RU" altLang="ru-RU" dirty="0" err="1">
                <a:solidFill>
                  <a:schemeClr val="bg1"/>
                </a:solidFill>
              </a:rPr>
              <a:t>полносвязных</a:t>
            </a:r>
            <a:r>
              <a:rPr lang="ru-RU" altLang="ru-RU" dirty="0">
                <a:solidFill>
                  <a:schemeClr val="bg1"/>
                </a:solidFill>
              </a:rPr>
              <a:t> слоев для сжатой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Цель операции взвешивание информации из разных каналов. </a:t>
            </a:r>
          </a:p>
          <a:p>
            <a:pPr marL="9144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altLang="ru-RU" dirty="0">
                <a:solidFill>
                  <a:schemeClr val="bg1"/>
                </a:solidFill>
              </a:rPr>
              <a:t>Операция </a:t>
            </a:r>
            <a:r>
              <a:rPr lang="ru-RU" altLang="ru-RU" dirty="0" err="1">
                <a:solidFill>
                  <a:schemeClr val="bg1"/>
                </a:solidFill>
              </a:rPr>
              <a:t>перекалибровки</a:t>
            </a:r>
            <a:r>
              <a:rPr lang="ru-RU" altLang="ru-RU" dirty="0">
                <a:solidFill>
                  <a:schemeClr val="bg1"/>
                </a:solidFill>
              </a:rPr>
              <a:t> (пере-взвешивания) с помощью набора функций </a:t>
            </a:r>
            <a:r>
              <a:rPr lang="en-US" altLang="ru-RU" dirty="0">
                <a:solidFill>
                  <a:schemeClr val="bg1"/>
                </a:solidFill>
              </a:rPr>
              <a:t>sigmoid.</a:t>
            </a:r>
            <a:endParaRPr lang="ru-RU" altLang="ru-RU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03" y="3661479"/>
            <a:ext cx="7157860" cy="2929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4477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160338"/>
            <a:ext cx="11901443" cy="1247548"/>
          </a:xfrm>
        </p:spPr>
        <p:txBody>
          <a:bodyPr>
            <a:normAutofit/>
          </a:bodyPr>
          <a:lstStyle/>
          <a:p>
            <a:pPr algn="ctr"/>
            <a:r>
              <a:rPr lang="en-US" altLang="ru-RU" sz="4800" b="1" dirty="0">
                <a:solidFill>
                  <a:schemeClr val="bg1"/>
                </a:solidFill>
                <a:latin typeface="+mn-lt"/>
              </a:rPr>
              <a:t>Squeeze and Excitation block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5061" y="1161142"/>
            <a:ext cx="11458940" cy="5430157"/>
          </a:xfrm>
        </p:spPr>
        <p:txBody>
          <a:bodyPr>
            <a:no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В оригинальной идеи пере</a:t>
            </a:r>
            <a:r>
              <a:rPr lang="en-US" altLang="ru-RU" sz="2400" dirty="0">
                <a:solidFill>
                  <a:schemeClr val="bg1"/>
                </a:solidFill>
              </a:rPr>
              <a:t>-</a:t>
            </a:r>
            <a:r>
              <a:rPr lang="ru-RU" altLang="ru-RU" sz="2400" dirty="0">
                <a:solidFill>
                  <a:schemeClr val="bg1"/>
                </a:solidFill>
              </a:rPr>
              <a:t>калибровка 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u="sng" dirty="0">
                <a:solidFill>
                  <a:schemeClr val="bg1"/>
                </a:solidFill>
              </a:rPr>
              <a:t>в начальных слоях </a:t>
            </a:r>
            <a:r>
              <a:rPr lang="ru-RU" altLang="ru-RU" sz="2400" dirty="0">
                <a:solidFill>
                  <a:schemeClr val="bg1"/>
                </a:solidFill>
              </a:rPr>
              <a:t>позволяет возбудить информативные признаки не зависимо от классов (</a:t>
            </a:r>
            <a:r>
              <a:rPr lang="ru-RU" altLang="ru-RU" sz="2400" dirty="0" err="1">
                <a:solidFill>
                  <a:schemeClr val="bg1"/>
                </a:solidFill>
              </a:rPr>
              <a:t>class-agnostic</a:t>
            </a:r>
            <a:r>
              <a:rPr lang="ru-RU" altLang="ru-RU" sz="2400" dirty="0">
                <a:solidFill>
                  <a:schemeClr val="bg1"/>
                </a:solidFill>
              </a:rPr>
              <a:t> </a:t>
            </a:r>
            <a:r>
              <a:rPr lang="ru-RU" altLang="ru-RU" sz="2400" dirty="0" err="1">
                <a:solidFill>
                  <a:schemeClr val="bg1"/>
                </a:solidFill>
              </a:rPr>
              <a:t>manner</a:t>
            </a:r>
            <a:r>
              <a:rPr lang="ru-RU" altLang="ru-RU" sz="2400" dirty="0">
                <a:solidFill>
                  <a:schemeClr val="bg1"/>
                </a:solidFill>
              </a:rPr>
              <a:t> )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То есть слой «укрепляет» (регуляризирует) низкоуровневые представления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u="sng" dirty="0">
                <a:solidFill>
                  <a:schemeClr val="bg1"/>
                </a:solidFill>
              </a:rPr>
              <a:t>В оконечных слоях </a:t>
            </a:r>
            <a:r>
              <a:rPr lang="ru-RU" altLang="ru-RU" sz="2400" dirty="0">
                <a:solidFill>
                  <a:schemeClr val="bg1"/>
                </a:solidFill>
              </a:rPr>
              <a:t>SE блок позволяет выделить признаки, наиболее характерные для каждого класса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2266C1F-9DF9-2741-B1CE-D7DBFDDCFA7B}"/>
              </a:ext>
            </a:extLst>
          </p:cNvPr>
          <p:cNvSpPr/>
          <p:nvPr/>
        </p:nvSpPr>
        <p:spPr>
          <a:xfrm>
            <a:off x="225060" y="1596570"/>
            <a:ext cx="11565619" cy="213723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767404"/>
            <a:ext cx="7113904" cy="291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821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11455854" cy="92995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+mn-lt"/>
              </a:rPr>
              <a:t>Слои внимания. </a:t>
            </a:r>
            <a:r>
              <a:rPr lang="en-US" altLang="ru-RU" sz="4800" b="1" dirty="0" err="1">
                <a:solidFill>
                  <a:schemeClr val="bg1"/>
                </a:solidFill>
                <a:latin typeface="+mn-lt"/>
              </a:rPr>
              <a:t>SENet</a:t>
            </a:r>
            <a:r>
              <a:rPr lang="en-US" altLang="ru-RU" sz="4800" b="1" dirty="0">
                <a:solidFill>
                  <a:schemeClr val="bg1"/>
                </a:solidFill>
                <a:latin typeface="+mn-lt"/>
              </a:rPr>
              <a:t> 2018</a:t>
            </a:r>
            <a:endParaRPr lang="ru-RU" sz="4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49" y="899160"/>
            <a:ext cx="11854295" cy="5692140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2400" b="1" dirty="0" err="1">
                <a:solidFill>
                  <a:schemeClr val="bg1"/>
                </a:solidFill>
              </a:rPr>
              <a:t>О</a:t>
            </a:r>
            <a:r>
              <a:rPr lang="ru-RU" altLang="ru-RU" sz="2400" b="1" dirty="0" err="1">
                <a:solidFill>
                  <a:schemeClr val="bg1"/>
                </a:solidFill>
              </a:rPr>
              <a:t>тличие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en-US" altLang="ru-RU" sz="2400" b="1" dirty="0">
                <a:solidFill>
                  <a:schemeClr val="bg1"/>
                </a:solidFill>
              </a:rPr>
              <a:t>SE </a:t>
            </a:r>
            <a:r>
              <a:rPr lang="ru-RU" altLang="ru-RU" sz="2400" b="1" dirty="0">
                <a:solidFill>
                  <a:schemeClr val="bg1"/>
                </a:solidFill>
              </a:rPr>
              <a:t>от классического </a:t>
            </a:r>
            <a:r>
              <a:rPr lang="ru-RU" altLang="ru-RU" sz="2400" b="1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400" b="1" dirty="0">
                <a:solidFill>
                  <a:schemeClr val="bg1"/>
                </a:solidFill>
              </a:rPr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замена </a:t>
            </a:r>
            <a:r>
              <a:rPr lang="en-US" altLang="ru-RU" sz="2400" dirty="0" err="1">
                <a:solidFill>
                  <a:schemeClr val="bg1"/>
                </a:solidFill>
              </a:rPr>
              <a:t>softmax</a:t>
            </a:r>
            <a:r>
              <a:rPr lang="en-US" altLang="ru-RU" sz="2400" dirty="0">
                <a:solidFill>
                  <a:schemeClr val="bg1"/>
                </a:solidFill>
              </a:rPr>
              <a:t> </a:t>
            </a:r>
            <a:r>
              <a:rPr lang="ru-RU" altLang="ru-RU" sz="2400" dirty="0">
                <a:solidFill>
                  <a:schemeClr val="bg1"/>
                </a:solidFill>
              </a:rPr>
              <a:t>(то есть много кассовой функции – выделение одного класса) </a:t>
            </a:r>
            <a:br>
              <a:rPr lang="ru-RU" altLang="ru-RU" sz="2400" dirty="0">
                <a:solidFill>
                  <a:schemeClr val="bg1"/>
                </a:solidFill>
              </a:rPr>
            </a:br>
            <a:r>
              <a:rPr lang="ru-RU" altLang="ru-RU" sz="2400" dirty="0">
                <a:solidFill>
                  <a:schemeClr val="bg1"/>
                </a:solidFill>
              </a:rPr>
              <a:t>на набор </a:t>
            </a:r>
            <a:r>
              <a:rPr lang="ru-RU" altLang="ru-RU" sz="2400" dirty="0" err="1">
                <a:solidFill>
                  <a:schemeClr val="bg1"/>
                </a:solidFill>
              </a:rPr>
              <a:t>сигмоидов</a:t>
            </a:r>
            <a:r>
              <a:rPr lang="ru-RU" altLang="ru-RU" sz="2400" dirty="0">
                <a:solidFill>
                  <a:schemeClr val="bg1"/>
                </a:solidFill>
              </a:rPr>
              <a:t> (то есть много меточная классификация – выделение </a:t>
            </a:r>
            <a:br>
              <a:rPr lang="ru-RU" altLang="ru-RU" sz="2400" dirty="0">
                <a:solidFill>
                  <a:schemeClr val="bg1"/>
                </a:solidFill>
              </a:rPr>
            </a:br>
            <a:r>
              <a:rPr lang="ru-RU" altLang="ru-RU" sz="2400" dirty="0">
                <a:solidFill>
                  <a:schemeClr val="bg1"/>
                </a:solidFill>
              </a:rPr>
              <a:t>всех возможных классов).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В некотором смысле это аналогично вспомогательным выходам в </a:t>
            </a:r>
            <a:br>
              <a:rPr lang="ru-RU" altLang="ru-RU" dirty="0">
                <a:solidFill>
                  <a:schemeClr val="bg1"/>
                </a:solidFill>
              </a:rPr>
            </a:br>
            <a:r>
              <a:rPr lang="en-US" altLang="ru-RU" dirty="0">
                <a:solidFill>
                  <a:schemeClr val="bg1"/>
                </a:solidFill>
              </a:rPr>
              <a:t>inception layer.</a:t>
            </a:r>
            <a:endParaRPr lang="ru-RU" altLang="ru-RU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Важное достоинство SE – низкая вычислительная сложность. </a:t>
            </a:r>
          </a:p>
          <a:p>
            <a:endParaRPr lang="ru-RU" sz="2000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408833C-B93C-2F43-9488-084F6674AC0B}"/>
              </a:ext>
            </a:extLst>
          </p:cNvPr>
          <p:cNvSpPr/>
          <p:nvPr/>
        </p:nvSpPr>
        <p:spPr>
          <a:xfrm>
            <a:off x="57150" y="3095394"/>
            <a:ext cx="9705976" cy="4460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3541485"/>
            <a:ext cx="7265708" cy="3141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534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029" y="365125"/>
            <a:ext cx="11267875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Проблемы современных нейронных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952500"/>
            <a:ext cx="11605260" cy="5619749"/>
          </a:xfrm>
        </p:spPr>
        <p:txBody>
          <a:bodyPr>
            <a:normAutofit fontScale="92500" lnSpcReduction="10000"/>
          </a:bodyPr>
          <a:lstStyle/>
          <a:p>
            <a:pPr marL="447675">
              <a:tabLst>
                <a:tab pos="447675" algn="l"/>
              </a:tabLst>
            </a:pPr>
            <a:r>
              <a:rPr lang="ru-RU" sz="2400" dirty="0" smtClean="0">
                <a:solidFill>
                  <a:schemeClr val="bg1"/>
                </a:solidFill>
              </a:rPr>
              <a:t>Использование </a:t>
            </a:r>
            <a:r>
              <a:rPr lang="en-US" sz="2400" dirty="0">
                <a:solidFill>
                  <a:schemeClr val="bg1"/>
                </a:solidFill>
              </a:rPr>
              <a:t>NAS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 err="1">
                <a:solidFill>
                  <a:schemeClr val="bg1"/>
                </a:solidFill>
              </a:rPr>
              <a:t>AutoML</a:t>
            </a:r>
            <a:endParaRPr lang="ru-RU" sz="24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Оптимальность результатов зависят и ограничены опытом исследователя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</a:p>
          <a:p>
            <a:pPr marL="904875" lvl="1">
              <a:tabLst>
                <a:tab pos="447675" algn="l"/>
              </a:tabLst>
            </a:pPr>
            <a:r>
              <a:rPr lang="ru-RU" sz="2000" dirty="0" smtClean="0">
                <a:solidFill>
                  <a:schemeClr val="bg1"/>
                </a:solidFill>
              </a:rPr>
              <a:t>Сегодня это рассматривается как широкая оптимизация</a:t>
            </a:r>
            <a:endParaRPr lang="ru-RU" sz="2000" dirty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Выбор методов регуляризации обучения и работы нейронной сети.</a:t>
            </a: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Альтернативы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-нормализации, другие методы регуляризации и аугментации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Оптимизация стратегий обучения глубоких нейронных сетей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ru-RU" sz="2000" dirty="0" smtClean="0">
                <a:solidFill>
                  <a:schemeClr val="bg1"/>
                </a:solidFill>
              </a:rPr>
              <a:t>полу-контролируемое </a:t>
            </a:r>
            <a:r>
              <a:rPr lang="ru-RU" sz="2000" dirty="0">
                <a:solidFill>
                  <a:schemeClr val="bg1"/>
                </a:solidFill>
              </a:rPr>
              <a:t>обучение, </a:t>
            </a:r>
            <a:r>
              <a:rPr lang="ru-RU" sz="2000" dirty="0" err="1" smtClean="0">
                <a:solidFill>
                  <a:schemeClr val="bg1"/>
                </a:solidFill>
              </a:rPr>
              <a:t>метообучение</a:t>
            </a:r>
            <a:r>
              <a:rPr lang="ru-RU" sz="2000" dirty="0" smtClean="0">
                <a:solidFill>
                  <a:schemeClr val="bg1"/>
                </a:solidFill>
              </a:rPr>
              <a:t> (учитель-ученик и </a:t>
            </a:r>
            <a:r>
              <a:rPr lang="ru-RU" sz="2000" dirty="0" err="1" smtClean="0">
                <a:solidFill>
                  <a:schemeClr val="bg1"/>
                </a:solidFill>
              </a:rPr>
              <a:t>др</a:t>
            </a:r>
            <a:r>
              <a:rPr lang="ru-RU" sz="2000" dirty="0" smtClean="0">
                <a:solidFill>
                  <a:schemeClr val="bg1"/>
                </a:solidFill>
              </a:rPr>
              <a:t>).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en-US" sz="2000" dirty="0" smtClean="0">
                <a:solidFill>
                  <a:schemeClr val="bg1"/>
                </a:solidFill>
              </a:rPr>
              <a:t>SAM, text2img </a:t>
            </a:r>
            <a:r>
              <a:rPr lang="ru-RU" sz="2000" dirty="0" smtClean="0">
                <a:solidFill>
                  <a:schemeClr val="bg1"/>
                </a:solidFill>
              </a:rPr>
              <a:t>или другая доп. информация</a:t>
            </a:r>
            <a:endParaRPr lang="ru-RU" sz="20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en-US" sz="2000" dirty="0" smtClean="0">
                <a:solidFill>
                  <a:schemeClr val="bg1"/>
                </a:solidFill>
              </a:rPr>
              <a:t>few-short </a:t>
            </a:r>
            <a:r>
              <a:rPr lang="en-US" sz="2000" dirty="0">
                <a:solidFill>
                  <a:schemeClr val="bg1"/>
                </a:solidFill>
              </a:rPr>
              <a:t>learning architectures </a:t>
            </a:r>
            <a:endParaRPr lang="ru-RU" sz="2000" dirty="0">
              <a:solidFill>
                <a:schemeClr val="bg1"/>
              </a:solidFill>
            </a:endParaRPr>
          </a:p>
          <a:p>
            <a:pPr marL="1362075" lvl="2">
              <a:tabLst>
                <a:tab pos="447675" algn="l"/>
              </a:tabLst>
            </a:pPr>
            <a:r>
              <a:rPr lang="ru-RU" dirty="0">
                <a:solidFill>
                  <a:schemeClr val="bg1"/>
                </a:solidFill>
              </a:rPr>
              <a:t>Распознавание неизвестных изображений по поиску релевантных признаков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из некоторого набора.</a:t>
            </a: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Баланс </a:t>
            </a:r>
            <a:r>
              <a:rPr lang="ru-RU" sz="2400" dirty="0" err="1">
                <a:solidFill>
                  <a:schemeClr val="bg1"/>
                </a:solidFill>
              </a:rPr>
              <a:t>трансформер</a:t>
            </a:r>
            <a:r>
              <a:rPr lang="ru-RU" sz="2400" dirty="0">
                <a:solidFill>
                  <a:schemeClr val="bg1"/>
                </a:solidFill>
              </a:rPr>
              <a:t> – сверточные сети-</a:t>
            </a:r>
            <a:r>
              <a:rPr lang="ru-RU" sz="2400" dirty="0" err="1">
                <a:solidFill>
                  <a:schemeClr val="bg1"/>
                </a:solidFill>
              </a:rPr>
              <a:t>полносвязные</a:t>
            </a:r>
            <a:r>
              <a:rPr lang="ru-RU" sz="2400" dirty="0">
                <a:solidFill>
                  <a:schemeClr val="bg1"/>
                </a:solidFill>
              </a:rPr>
              <a:t> блоки. </a:t>
            </a:r>
            <a:endParaRPr lang="en-US" sz="2400" dirty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 smtClean="0">
                <a:solidFill>
                  <a:schemeClr val="bg1"/>
                </a:solidFill>
              </a:rPr>
              <a:t>Генеративные подходы </a:t>
            </a:r>
            <a:r>
              <a:rPr lang="en-US" sz="2400" dirty="0" smtClean="0">
                <a:solidFill>
                  <a:schemeClr val="bg1"/>
                </a:solidFill>
              </a:rPr>
              <a:t>(VAE, GAN, Diffusion </a:t>
            </a:r>
            <a:r>
              <a:rPr lang="ru-RU" sz="2400" dirty="0" smtClean="0">
                <a:solidFill>
                  <a:schemeClr val="bg1"/>
                </a:solidFill>
              </a:rPr>
              <a:t>и другие) как основа решения любых задач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 smtClean="0">
                <a:solidFill>
                  <a:schemeClr val="bg1"/>
                </a:solidFill>
              </a:rPr>
              <a:t>Качество </a:t>
            </a:r>
            <a:r>
              <a:rPr lang="ru-RU" sz="2400" dirty="0">
                <a:solidFill>
                  <a:schemeClr val="bg1"/>
                </a:solidFill>
              </a:rPr>
              <a:t>набора данных.</a:t>
            </a: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Баланс классов и качество </a:t>
            </a:r>
            <a:r>
              <a:rPr lang="ru-RU" sz="2000" dirty="0" smtClean="0">
                <a:solidFill>
                  <a:schemeClr val="bg1"/>
                </a:solidFill>
              </a:rPr>
              <a:t>разметки</a:t>
            </a:r>
          </a:p>
          <a:p>
            <a:pPr marL="447675">
              <a:tabLst>
                <a:tab pos="447675" algn="l"/>
              </a:tabLst>
            </a:pPr>
            <a:r>
              <a:rPr lang="ru-RU" sz="2400" dirty="0" smtClean="0">
                <a:solidFill>
                  <a:schemeClr val="bg1"/>
                </a:solidFill>
              </a:rPr>
              <a:t>Доверенный ИИ : надежность, интерпретируемость, защищенность, этичность\</a:t>
            </a:r>
            <a:r>
              <a:rPr lang="ru-RU" sz="2400" dirty="0" err="1" smtClean="0">
                <a:solidFill>
                  <a:schemeClr val="bg1"/>
                </a:solidFill>
              </a:rPr>
              <a:t>легал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ru-RU" sz="2000" dirty="0" smtClean="0">
                <a:solidFill>
                  <a:schemeClr val="bg1"/>
                </a:solidFill>
              </a:rPr>
              <a:t>Еще переход в концепцию вертикальный ИИ (</a:t>
            </a:r>
            <a:r>
              <a:rPr lang="ru-RU" sz="2000" dirty="0" err="1" smtClean="0">
                <a:solidFill>
                  <a:schemeClr val="bg1"/>
                </a:solidFill>
              </a:rPr>
              <a:t>пайплайн</a:t>
            </a:r>
            <a:r>
              <a:rPr lang="ru-RU" sz="2000" dirty="0" smtClean="0">
                <a:solidFill>
                  <a:schemeClr val="bg1"/>
                </a:solidFill>
              </a:rPr>
              <a:t> под домен)</a:t>
            </a:r>
            <a:endParaRPr lang="ru-RU" sz="20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56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855389" y="3244334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nlp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4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365125"/>
            <a:ext cx="11467103" cy="984704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+mn-lt"/>
              </a:rPr>
              <a:t>Автопоиск архитектур.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" y="1132114"/>
            <a:ext cx="11700510" cy="545918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 err="1">
                <a:solidFill>
                  <a:schemeClr val="bg1"/>
                </a:solidFill>
              </a:rPr>
              <a:t>Neural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Architecture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Search</a:t>
            </a:r>
            <a:r>
              <a:rPr lang="ru-RU" sz="2000" dirty="0">
                <a:solidFill>
                  <a:schemeClr val="bg1"/>
                </a:solidFill>
              </a:rPr>
              <a:t> (NAS). 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Термин </a:t>
            </a:r>
            <a:r>
              <a:rPr lang="ru-RU" sz="2000" dirty="0" err="1">
                <a:solidFill>
                  <a:schemeClr val="bg1"/>
                </a:solidFill>
              </a:rPr>
              <a:t>AutoML</a:t>
            </a:r>
            <a:r>
              <a:rPr lang="ru-RU" sz="2000" dirty="0">
                <a:solidFill>
                  <a:schemeClr val="bg1"/>
                </a:solidFill>
              </a:rPr>
              <a:t> - автоматический поиск архитектур, включает, но не ограничен методами NAS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Методы NAS подразумевают три составляющие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</a:rPr>
              <a:t>Пространство поиска (</a:t>
            </a:r>
            <a:r>
              <a:rPr lang="ru-RU" sz="2000" dirty="0" err="1">
                <a:solidFill>
                  <a:schemeClr val="bg1"/>
                </a:solidFill>
              </a:rPr>
              <a:t>Search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Space</a:t>
            </a:r>
            <a:r>
              <a:rPr lang="ru-RU" sz="2000" dirty="0">
                <a:solidFill>
                  <a:schemeClr val="bg1"/>
                </a:solidFill>
              </a:rPr>
              <a:t>)</a:t>
            </a:r>
            <a:r>
              <a:rPr lang="en-US" sz="2000" dirty="0">
                <a:solidFill>
                  <a:schemeClr val="bg1"/>
                </a:solidFill>
              </a:rPr>
              <a:t> - </a:t>
            </a:r>
            <a:r>
              <a:rPr lang="ru-RU" sz="2000" dirty="0">
                <a:solidFill>
                  <a:schemeClr val="bg1"/>
                </a:solidFill>
              </a:rPr>
              <a:t>по каким блокам, по каким видам сверток, функций активации, методом регуляризации искать.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</a:rPr>
              <a:t>Стратегия поиска (</a:t>
            </a:r>
            <a:r>
              <a:rPr lang="ru-RU" sz="2000" dirty="0" err="1">
                <a:solidFill>
                  <a:schemeClr val="bg1"/>
                </a:solidFill>
              </a:rPr>
              <a:t>Search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Strategy</a:t>
            </a:r>
            <a:r>
              <a:rPr lang="ru-RU" sz="2000" dirty="0">
                <a:solidFill>
                  <a:schemeClr val="bg1"/>
                </a:solidFill>
              </a:rPr>
              <a:t>) – то как искать, как отбросить ненужное.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</a:rPr>
              <a:t>Оценка качества модели (</a:t>
            </a:r>
            <a:r>
              <a:rPr lang="ru-RU" sz="2000" dirty="0" err="1">
                <a:solidFill>
                  <a:schemeClr val="bg1"/>
                </a:solidFill>
              </a:rPr>
              <a:t>Performance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Estimation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Strategy</a:t>
            </a:r>
            <a:r>
              <a:rPr lang="en-US" sz="2000" dirty="0">
                <a:solidFill>
                  <a:schemeClr val="bg1"/>
                </a:solidFill>
              </a:rPr>
              <a:t> or Candidate Evaluation Method</a:t>
            </a:r>
            <a:r>
              <a:rPr lang="ru-RU" sz="2000" dirty="0">
                <a:solidFill>
                  <a:schemeClr val="bg1"/>
                </a:solidFill>
              </a:rPr>
              <a:t>) – например, точность и вычислительная сложность и напр. на неполных данных.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ru-RU" sz="2000" dirty="0">
              <a:solidFill>
                <a:schemeClr val="bg1"/>
              </a:solidFill>
            </a:endParaRPr>
          </a:p>
          <a:p>
            <a:pPr marL="266700"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Самый большой недостаток </a:t>
            </a:r>
            <a:r>
              <a:rPr lang="en-US" sz="2000" dirty="0">
                <a:solidFill>
                  <a:schemeClr val="bg1"/>
                </a:solidFill>
              </a:rPr>
              <a:t>NAS – </a:t>
            </a:r>
            <a:r>
              <a:rPr lang="ru-RU" sz="2000" dirty="0">
                <a:solidFill>
                  <a:schemeClr val="bg1"/>
                </a:solidFill>
              </a:rPr>
              <a:t>результат зависит от исследователя. </a:t>
            </a:r>
          </a:p>
          <a:p>
            <a:pPr marL="723900" lvl="2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На практике </a:t>
            </a:r>
            <a:r>
              <a:rPr lang="en-US" dirty="0">
                <a:solidFill>
                  <a:schemeClr val="bg1"/>
                </a:solidFill>
              </a:rPr>
              <a:t>NAS </a:t>
            </a:r>
            <a:r>
              <a:rPr lang="ru-RU" dirty="0">
                <a:solidFill>
                  <a:schemeClr val="bg1"/>
                </a:solidFill>
              </a:rPr>
              <a:t>используют для широкого тюнинга. 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4633663"/>
            <a:ext cx="8759825" cy="4593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5" y="5425362"/>
            <a:ext cx="3972560" cy="1276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2176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297" y="138500"/>
            <a:ext cx="11119503" cy="85281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EfficientNet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smtClean="0">
                <a:solidFill>
                  <a:schemeClr val="bg1"/>
                </a:solidFill>
              </a:rPr>
              <a:t> - апогей </a:t>
            </a:r>
            <a:r>
              <a:rPr lang="en-US" sz="4800" b="1" dirty="0" smtClean="0">
                <a:solidFill>
                  <a:schemeClr val="bg1"/>
                </a:solidFill>
              </a:rPr>
              <a:t>NAS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8301" y="1011576"/>
            <a:ext cx="8512613" cy="565713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Архитектура </a:t>
            </a:r>
            <a:r>
              <a:rPr lang="en-US" sz="2400" b="1" dirty="0" err="1">
                <a:solidFill>
                  <a:schemeClr val="bg1"/>
                </a:solidFill>
              </a:rPr>
              <a:t>EfficientNet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dirty="0">
                <a:solidFill>
                  <a:schemeClr val="bg1"/>
                </a:solidFill>
              </a:rPr>
              <a:t>получена методами автопоиска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использование блоков </a:t>
            </a:r>
            <a:r>
              <a:rPr lang="ru-RU" altLang="ru-RU" dirty="0" err="1">
                <a:solidFill>
                  <a:schemeClr val="bg1"/>
                </a:solidFill>
              </a:rPr>
              <a:t>MobileNet</a:t>
            </a:r>
            <a:r>
              <a:rPr lang="ru-RU" altLang="ru-RU" dirty="0">
                <a:solidFill>
                  <a:schemeClr val="bg1"/>
                </a:solidFill>
              </a:rPr>
              <a:t> V3 (MB</a:t>
            </a:r>
            <a:r>
              <a:rPr lang="en-US" altLang="ru-RU" dirty="0">
                <a:solidFill>
                  <a:schemeClr val="bg1"/>
                </a:solidFill>
              </a:rPr>
              <a:t>Conv6</a:t>
            </a:r>
            <a:r>
              <a:rPr lang="ru-RU" altLang="ru-RU" dirty="0">
                <a:solidFill>
                  <a:schemeClr val="bg1"/>
                </a:solidFill>
              </a:rPr>
              <a:t>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chemeClr val="bg1"/>
                </a:solidFill>
              </a:rPr>
              <a:t>Общая структура сети </a:t>
            </a:r>
            <a:r>
              <a:rPr lang="ru-RU" altLang="ru-RU" sz="2400" b="1" dirty="0" smtClean="0">
                <a:solidFill>
                  <a:schemeClr val="bg1"/>
                </a:solidFill>
              </a:rPr>
              <a:t>фиксировалась</a:t>
            </a:r>
            <a:r>
              <a:rPr lang="en-US" altLang="ru-RU" sz="24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400" b="1" dirty="0" smtClean="0">
                <a:solidFill>
                  <a:schemeClr val="bg1"/>
                </a:solidFill>
              </a:rPr>
              <a:t>в виде </a:t>
            </a:r>
            <a:r>
              <a:rPr lang="en-US" altLang="ru-RU" sz="2400" b="1" dirty="0" err="1" smtClean="0">
                <a:solidFill>
                  <a:schemeClr val="bg1"/>
                </a:solidFill>
              </a:rPr>
              <a:t>ResNet</a:t>
            </a:r>
            <a:r>
              <a:rPr lang="ru-RU" altLang="ru-RU" sz="2400" b="1" dirty="0" smtClean="0">
                <a:solidFill>
                  <a:schemeClr val="bg1"/>
                </a:solidFill>
              </a:rPr>
              <a:t>.</a:t>
            </a:r>
            <a:endParaRPr lang="ru-RU" altLang="ru-RU" sz="2400" b="1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Оптимизировались: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err="1">
                <a:solidFill>
                  <a:schemeClr val="bg1"/>
                </a:solidFill>
              </a:rPr>
              <a:t>Network</a:t>
            </a:r>
            <a:r>
              <a:rPr lang="ru-RU" altLang="ru-RU" sz="1600" b="1" dirty="0">
                <a:solidFill>
                  <a:schemeClr val="bg1"/>
                </a:solidFill>
              </a:rPr>
              <a:t> </a:t>
            </a:r>
            <a:r>
              <a:rPr lang="ru-RU" altLang="ru-RU" sz="1600" b="1" dirty="0" err="1">
                <a:solidFill>
                  <a:schemeClr val="bg1"/>
                </a:solidFill>
              </a:rPr>
              <a:t>width</a:t>
            </a:r>
            <a:r>
              <a:rPr lang="ru-RU" altLang="ru-RU" sz="1600" dirty="0">
                <a:solidFill>
                  <a:schemeClr val="bg1"/>
                </a:solidFill>
              </a:rPr>
              <a:t>,𝐶∼𝛼:  - число каналов в свертках.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err="1">
                <a:solidFill>
                  <a:schemeClr val="bg1"/>
                </a:solidFill>
              </a:rPr>
              <a:t>Network</a:t>
            </a:r>
            <a:r>
              <a:rPr lang="ru-RU" altLang="ru-RU" sz="1600" b="1" dirty="0">
                <a:solidFill>
                  <a:schemeClr val="bg1"/>
                </a:solidFill>
              </a:rPr>
              <a:t> </a:t>
            </a:r>
            <a:r>
              <a:rPr lang="ru-RU" altLang="ru-RU" sz="1600" b="1" dirty="0" err="1">
                <a:solidFill>
                  <a:schemeClr val="bg1"/>
                </a:solidFill>
              </a:rPr>
              <a:t>depth</a:t>
            </a:r>
            <a:r>
              <a:rPr lang="ru-RU" altLang="ru-RU" sz="1600" dirty="0">
                <a:solidFill>
                  <a:schemeClr val="bg1"/>
                </a:solidFill>
              </a:rPr>
              <a:t>, 𝐿∼𝛽: </a:t>
            </a:r>
            <a:r>
              <a:rPr lang="ru-RU" altLang="ru-RU" sz="1600" b="1" dirty="0">
                <a:solidFill>
                  <a:schemeClr val="bg1"/>
                </a:solidFill>
              </a:rPr>
              <a:t>число слоев в </a:t>
            </a:r>
            <a:r>
              <a:rPr lang="ru-RU" altLang="ru-RU" sz="1600" b="1" dirty="0" err="1" smtClean="0">
                <a:solidFill>
                  <a:schemeClr val="bg1"/>
                </a:solidFill>
              </a:rPr>
              <a:t>блоке</a:t>
            </a:r>
            <a:r>
              <a:rPr lang="ru-RU" altLang="ru-RU" sz="1600" dirty="0" err="1" smtClean="0">
                <a:solidFill>
                  <a:schemeClr val="bg1"/>
                </a:solidFill>
              </a:rPr>
              <a:t>.То</a:t>
            </a:r>
            <a:r>
              <a:rPr lang="en-US" altLang="ru-RU" sz="1600" dirty="0" smtClean="0">
                <a:solidFill>
                  <a:schemeClr val="bg1"/>
                </a:solidFill>
              </a:rPr>
              <a:t> </a:t>
            </a:r>
            <a:r>
              <a:rPr lang="ru-RU" altLang="ru-RU" sz="1600" dirty="0">
                <a:solidFill>
                  <a:schemeClr val="bg1"/>
                </a:solidFill>
              </a:rPr>
              <a:t>есть число блоков остается прежним, но каждый блок может быть разной глубины.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err="1">
                <a:solidFill>
                  <a:schemeClr val="bg1"/>
                </a:solidFill>
              </a:rPr>
              <a:t>Input</a:t>
            </a:r>
            <a:r>
              <a:rPr lang="ru-RU" altLang="ru-RU" sz="1600" b="1" dirty="0">
                <a:solidFill>
                  <a:schemeClr val="bg1"/>
                </a:solidFill>
              </a:rPr>
              <a:t> </a:t>
            </a:r>
            <a:r>
              <a:rPr lang="ru-RU" altLang="ru-RU" sz="1600" b="1" dirty="0" err="1">
                <a:solidFill>
                  <a:schemeClr val="bg1"/>
                </a:solidFill>
              </a:rPr>
              <a:t>resolution</a:t>
            </a:r>
            <a:r>
              <a:rPr lang="ru-RU" altLang="ru-RU" sz="1600" b="1" dirty="0">
                <a:solidFill>
                  <a:schemeClr val="bg1"/>
                </a:solidFill>
              </a:rPr>
              <a:t> </a:t>
            </a:r>
            <a:r>
              <a:rPr lang="ru-RU" altLang="ru-RU" sz="1600" dirty="0">
                <a:solidFill>
                  <a:schemeClr val="bg1"/>
                </a:solidFill>
              </a:rPr>
              <a:t>𝐻×𝑊,∼𝛾  - размер к которому приводится входное изображение.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Обычно размер 224×224 , но чем больше, тем больше параметров и тем выше может быть точность, но тем больше должно быть слоев (рецептивное поле).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2625" y="695396"/>
            <a:ext cx="161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Conv6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Блок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5" y="1074564"/>
            <a:ext cx="2487328" cy="4452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298301" y="1074564"/>
            <a:ext cx="7794566" cy="7285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34675" y="2632270"/>
            <a:ext cx="9252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Блок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220085" y="3525865"/>
            <a:ext cx="8017660" cy="327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96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Оптимизация стратегии обучения</a:t>
            </a:r>
            <a:endParaRPr lang="ru-RU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</p:spPr>
            <p:txBody>
              <a:bodyPr>
                <a:normAutofit/>
              </a:bodyPr>
              <a:lstStyle/>
              <a:p>
                <a:pPr marL="228600"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</a:rPr>
                  <a:t>Сross-data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агументация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– метки данных и изображения комбинируются</a:t>
                </a: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𝜆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   и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 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1" indent="-285750"/>
                <a:r>
                  <a:rPr lang="ru-RU" sz="2200" dirty="0" err="1">
                    <a:solidFill>
                      <a:schemeClr val="bg1"/>
                    </a:solidFill>
                  </a:rPr>
                  <a:t>MixUp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наложение изображений и сложение меток в соответствующих прозрачности пропорциях </a:t>
                </a:r>
              </a:p>
              <a:p>
                <a:pPr marL="742950" lvl="1" indent="-285750"/>
                <a:r>
                  <a:rPr lang="ru-RU" sz="2200" dirty="0" err="1">
                    <a:solidFill>
                      <a:schemeClr val="bg1"/>
                    </a:solidFill>
                  </a:rPr>
                  <a:t>CutMix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вставка частей изображений и  и сложение меток в соответствующих площади пропорциях.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742950" lvl="1" indent="-285750"/>
                <a:r>
                  <a:rPr lang="en-US" sz="2200" dirty="0" err="1">
                    <a:solidFill>
                      <a:schemeClr val="bg1"/>
                    </a:solidFill>
                  </a:rPr>
                  <a:t>AugMix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сложение разных видов аугментации с весами. + изменить метки</a:t>
                </a:r>
              </a:p>
              <a:p>
                <a:pPr marL="788988" lvl="2" indent="-331788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Обучение с добавлением шумов к меткам (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soft, smooth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labels);    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788988" lvl="2" indent="-331788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</a:rPr>
                  <a:t>Temperature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learning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детерминированное сглаживание 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</m:t>
                    </m:r>
                    <m:r>
                      <a:rPr lang="en-US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altLang="ru-RU" sz="2200" i="1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для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O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ne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Ho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t encoding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788988" lvl="2" indent="-331788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𝑠𝑜𝑓𝑡𝑚𝑎𝑥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d>
                      <m:d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ru-RU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altLang="ru-RU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altLang="ru-RU" sz="2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ru-RU" altLang="ru-RU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ru-RU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altLang="ru-RU" sz="2200" i="1" dirty="0" err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ru-RU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altLang="ru-RU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m:rPr>
                                <m:sty m:val="p"/>
                              </m:rPr>
                              <a:rPr lang="ru-RU" altLang="ru-RU" sz="2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ru-RU" altLang="ru-RU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ru-RU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altLang="ru-RU" sz="2200" i="1" dirty="0" err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altLang="ru-RU" sz="2200" i="1" dirty="0" err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altLang="ru-RU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𝜏∈(0,1]</a:t>
                </a:r>
              </a:p>
              <a:p>
                <a:pPr marL="742950" lvl="1" indent="-285750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  <a:blipFill>
                <a:blip r:embed="rId2"/>
                <a:stretch>
                  <a:fillRect l="-549" t="-1020" b="-15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AutoShape 4" descr="PDF] AugMix: A Simple Data Processing Method to Improve Robustness and  Uncertainty | Semantic Schol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0375" y="937963"/>
            <a:ext cx="9302750" cy="72732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6" y="4592548"/>
            <a:ext cx="11797247" cy="1826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/>
          </p:nvPr>
        </p:nvGraphicFramePr>
        <p:xfrm>
          <a:off x="8743967" y="433705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58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Оптимизация стратегии обучения</a:t>
            </a:r>
            <a:endParaRPr lang="ru-RU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</p:spPr>
            <p:txBody>
              <a:bodyPr>
                <a:normAutofit/>
              </a:bodyPr>
              <a:lstStyle/>
              <a:p>
                <a:pPr marL="228600"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</a:rPr>
                  <a:t>Сross-data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агументация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– метки данных и изображения комбинируются</a:t>
                </a: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𝜆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   и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 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1" indent="-285750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  <a:blipFill>
                <a:blip r:embed="rId2"/>
                <a:stretch>
                  <a:fillRect l="-581" t="-1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AutoShape 4" descr="PDF] AugMix: A Simple Data Processing Method to Improve Robustness and  Uncertainty | Semantic Schol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0375" y="937963"/>
            <a:ext cx="9302750" cy="72732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6" y="4592548"/>
            <a:ext cx="11797247" cy="1826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/>
          </p:nvPr>
        </p:nvGraphicFramePr>
        <p:xfrm>
          <a:off x="644905" y="2392052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/>
          </p:nvPr>
        </p:nvGraphicFramePr>
        <p:xfrm>
          <a:off x="644905" y="2772055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/>
          </p:nvPr>
        </p:nvGraphicFramePr>
        <p:xfrm>
          <a:off x="644905" y="3152058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74114" y="2032489"/>
            <a:ext cx="71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класс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-115400" y="277280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№ записи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6645" y="1804372"/>
            <a:ext cx="208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ONEHOT ENCODING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Таблица 15"/>
          <p:cNvGraphicFramePr>
            <a:graphicFrameLocks noGrp="1"/>
          </p:cNvGraphicFramePr>
          <p:nvPr>
            <p:extLst/>
          </p:nvPr>
        </p:nvGraphicFramePr>
        <p:xfrm>
          <a:off x="5521705" y="2320263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r>
                        <a:rPr lang="en-US" dirty="0" smtClean="0"/>
                        <a:t>,0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r>
                        <a:rPr lang="en-US" dirty="0" smtClean="0"/>
                        <a:t>,0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r>
                        <a:rPr lang="en-US" dirty="0" smtClean="0"/>
                        <a:t>,</a:t>
                      </a:r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>
            <p:extLst/>
          </p:nvPr>
        </p:nvGraphicFramePr>
        <p:xfrm>
          <a:off x="5521705" y="2700266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0,9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r>
                        <a:rPr lang="en-US" dirty="0" smtClean="0"/>
                        <a:t>,05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r>
                        <a:rPr lang="en-US" dirty="0" smtClean="0"/>
                        <a:t>,03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r>
                        <a:rPr lang="en-US" dirty="0" smtClean="0"/>
                        <a:t>,02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/>
          </p:nvPr>
        </p:nvGraphicFramePr>
        <p:xfrm>
          <a:off x="5521705" y="3080269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r>
                        <a:rPr lang="en-US" dirty="0" smtClean="0"/>
                        <a:t>,05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r>
                        <a:rPr lang="en-US" dirty="0" smtClean="0"/>
                        <a:t>,05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r>
                        <a:rPr lang="en-US" dirty="0" smtClean="0"/>
                        <a:t>,03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0,87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750914" y="1960700"/>
            <a:ext cx="71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класс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 rot="5400000">
            <a:off x="4761400" y="270102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№ записи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13445" y="1732583"/>
            <a:ext cx="416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Аугментированнный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ONEHOT ENCODING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9305" y="3794564"/>
            <a:ext cx="5799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Это позволяет избежать переобучения последнего слоя,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и\или внести случайность = регуляризацию в обучение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Стратегии обучения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и </a:t>
            </a:r>
            <a:r>
              <a:rPr lang="en-US" sz="4800" b="1" dirty="0">
                <a:solidFill>
                  <a:schemeClr val="bg1"/>
                </a:solidFill>
              </a:rPr>
              <a:t>meta-learning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1" y="952500"/>
            <a:ext cx="11804069" cy="5619750"/>
          </a:xfrm>
        </p:spPr>
        <p:txBody>
          <a:bodyPr>
            <a:normAutofit/>
          </a:bodyPr>
          <a:lstStyle/>
          <a:p>
            <a:pPr marL="317500" lvl="1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 err="1">
                <a:solidFill>
                  <a:schemeClr val="bg1"/>
                </a:solidFill>
              </a:rPr>
              <a:t>Semi-supervised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learning</a:t>
            </a:r>
            <a:r>
              <a:rPr lang="ru-RU" altLang="ru-RU" sz="2200" dirty="0">
                <a:solidFill>
                  <a:schemeClr val="bg1"/>
                </a:solidFill>
              </a:rPr>
              <a:t>: тренировка модели на размеченной части данных, </a:t>
            </a:r>
          </a:p>
          <a:p>
            <a:pPr marL="774700" lvl="2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затем до-разметка неразмеченной части и переобучение модели.</a:t>
            </a:r>
          </a:p>
          <a:p>
            <a:pPr marL="774700" lvl="2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Как правило проводится для достаточно большого набора данных (возможно как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altLang="ru-RU" dirty="0">
                <a:solidFill>
                  <a:schemeClr val="bg1"/>
                </a:solidFill>
              </a:rPr>
              <a:t>).</a:t>
            </a:r>
          </a:p>
          <a:p>
            <a:pPr marL="317500" lvl="1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 err="1">
                <a:solidFill>
                  <a:schemeClr val="bg1"/>
                </a:solidFill>
              </a:rPr>
              <a:t>Knowledge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distillation</a:t>
            </a:r>
            <a:r>
              <a:rPr lang="ru-RU" altLang="ru-RU" sz="2200" dirty="0">
                <a:solidFill>
                  <a:schemeClr val="bg1"/>
                </a:solidFill>
              </a:rPr>
              <a:t>: Обучается большая модель учитель, затем она размечает данные, </a:t>
            </a:r>
          </a:p>
          <a:p>
            <a:pPr marL="774700" lvl="2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На переразмеченных  данных обучается модель меньшего размера - ученик</a:t>
            </a:r>
          </a:p>
          <a:p>
            <a:pPr marL="774700" lvl="3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ученик старается скопировать поведение модели учителя</a:t>
            </a:r>
          </a:p>
          <a:p>
            <a:pPr marL="774700" lvl="3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Могут быть и другие соотношения размеров ученика и учителя, например</a:t>
            </a:r>
          </a:p>
          <a:p>
            <a:pPr marL="1231900" lvl="3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1"/>
                </a:solidFill>
              </a:rPr>
              <a:t>Noise Student </a:t>
            </a:r>
            <a:r>
              <a:rPr lang="ru-RU" sz="2200" b="1" dirty="0">
                <a:solidFill>
                  <a:schemeClr val="bg1"/>
                </a:solidFill>
              </a:rPr>
              <a:t>: </a:t>
            </a:r>
            <a:r>
              <a:rPr lang="ru-RU" sz="2200" dirty="0">
                <a:solidFill>
                  <a:schemeClr val="bg1"/>
                </a:solidFill>
              </a:rPr>
              <a:t>обучение небольшого учителя и большого студента (затем меняются местами)</a:t>
            </a:r>
          </a:p>
          <a:p>
            <a:pPr marL="1231900" lvl="4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dirty="0" err="1">
                <a:solidFill>
                  <a:schemeClr val="bg1"/>
                </a:solidFill>
              </a:rPr>
              <a:t>Meto</a:t>
            </a:r>
            <a:r>
              <a:rPr lang="en-US" sz="2200" b="1" dirty="0">
                <a:solidFill>
                  <a:schemeClr val="bg1"/>
                </a:solidFill>
              </a:rPr>
              <a:t>-Pseudo Labeling</a:t>
            </a:r>
            <a:r>
              <a:rPr lang="ru-RU" sz="2200" b="1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аналог </a:t>
            </a:r>
            <a:r>
              <a:rPr lang="en-US" sz="2200" dirty="0">
                <a:solidFill>
                  <a:schemeClr val="bg1"/>
                </a:solidFill>
              </a:rPr>
              <a:t>Noise Student</a:t>
            </a:r>
            <a:r>
              <a:rPr lang="ru-RU" sz="2200" dirty="0">
                <a:solidFill>
                  <a:schemeClr val="bg1"/>
                </a:solidFill>
              </a:rPr>
              <a:t>, но учитель больше, чем ученик и обе модели постоянно переобучаются на всем наборе данных.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bg1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2F715E-6B1C-7049-A93B-81D34E752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45" y="4722211"/>
            <a:ext cx="3713241" cy="1880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574921" y="2009003"/>
            <a:ext cx="11023687" cy="9566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5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Альтернативы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-нормализации используются в следующих случаях: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Модели нуждаются в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предобчуении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 другими параметрами изображений или размером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батча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Размер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батча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маленький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Требуется упростить модель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92504C4-E087-E94A-13AD-C71ABD68EF79}"/>
              </a:ext>
            </a:extLst>
          </p:cNvPr>
          <p:cNvGrpSpPr/>
          <p:nvPr/>
        </p:nvGrpSpPr>
        <p:grpSpPr>
          <a:xfrm>
            <a:off x="245277" y="3429000"/>
            <a:ext cx="11302419" cy="2838236"/>
            <a:chOff x="110836" y="3429000"/>
            <a:chExt cx="11809878" cy="28351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0F3358-304F-7C43-9CF1-E6F0F58B9A2D}"/>
                </a:ext>
              </a:extLst>
            </p:cNvPr>
            <p:cNvSpPr txBox="1"/>
            <p:nvPr/>
          </p:nvSpPr>
          <p:spPr>
            <a:xfrm>
              <a:off x="110836" y="3429000"/>
              <a:ext cx="11809878" cy="2835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11" y="3509408"/>
              <a:ext cx="8934704" cy="2754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2030C61-F6D9-3940-AC7B-94A85B668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0897" y="4012811"/>
              <a:ext cx="2669817" cy="2251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D899FE-F503-DA4D-A9FB-7ECB1B61C926}"/>
                </a:ext>
              </a:extLst>
            </p:cNvPr>
            <p:cNvSpPr txBox="1"/>
            <p:nvPr/>
          </p:nvSpPr>
          <p:spPr>
            <a:xfrm>
              <a:off x="9618458" y="3536240"/>
              <a:ext cx="2257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Нормализация весов</a:t>
              </a: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157711" y="1086922"/>
            <a:ext cx="11302419" cy="211589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27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Альтернативы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-норме </a:t>
            </a:r>
            <a:r>
              <a:rPr lang="ru-RU" sz="4800" b="1" dirty="0" err="1">
                <a:solidFill>
                  <a:schemeClr val="bg1"/>
                </a:solidFill>
              </a:rPr>
              <a:t>NFNet</a:t>
            </a:r>
            <a:r>
              <a:rPr lang="ru-RU" sz="4800" b="1" dirty="0">
                <a:solidFill>
                  <a:schemeClr val="bg1"/>
                </a:solidFill>
              </a:rPr>
              <a:t> 2020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952500"/>
            <a:ext cx="11353800" cy="1223346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2020 году командой </a:t>
            </a:r>
            <a:r>
              <a:rPr lang="ru-RU" sz="2400" dirty="0" err="1">
                <a:solidFill>
                  <a:schemeClr val="bg1"/>
                </a:solidFill>
              </a:rPr>
              <a:t>Google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Deep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Mind</a:t>
            </a:r>
            <a:r>
              <a:rPr lang="ru-RU" sz="2400" dirty="0">
                <a:solidFill>
                  <a:schemeClr val="bg1"/>
                </a:solidFill>
              </a:rPr>
              <a:t> была предложена модификация архитектур </a:t>
            </a:r>
            <a:r>
              <a:rPr lang="ru-RU" sz="2400" dirty="0" err="1">
                <a:solidFill>
                  <a:schemeClr val="bg1"/>
                </a:solidFill>
              </a:rPr>
              <a:t>ResNet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EfficientNet</a:t>
            </a:r>
            <a:r>
              <a:rPr lang="ru-RU" sz="2400" dirty="0">
                <a:solidFill>
                  <a:schemeClr val="bg1"/>
                </a:solidFill>
              </a:rPr>
              <a:t> c оригинальным пересмотром идеи слоя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-нормализации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как коэффициентов блока - </a:t>
            </a:r>
            <a:r>
              <a:rPr lang="en-US" sz="2400" dirty="0" err="1">
                <a:solidFill>
                  <a:schemeClr val="bg1"/>
                </a:solidFill>
              </a:rPr>
              <a:t>NFNet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1032" name="Picture 8" descr="https://miro.medium.com/max/684/1*GU-fNKLkr8VV7OtzvQwUF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4" y="2288340"/>
            <a:ext cx="4190738" cy="341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674176" y="5115232"/>
                <a:ext cx="5151860" cy="16623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𝛂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 ~0.2,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 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𝑠𝑡𝑑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);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𝑣𝑎𝑟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𝑣𝑎𝑟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;</m:t>
                    </m:r>
                  </m:oMath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rter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 gradient clipping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begChr m:val="{"/>
                        <m:endChr m:val=""/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  <m:f>
                              <m:f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800" b="0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kumimoji="0" lang="en-US" sz="1800" b="0" i="1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white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kumimoji="0" lang="en-US" sz="1800" b="0" i="1" u="none" strike="noStrike" kern="120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white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white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𝜂</m:t>
                                        </m:r>
                                      </m:e>
                                    </m:d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</m:func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</m:e>
                                </m:d>
                              </m:den>
                            </m:f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𝑖𝑓</m:t>
                            </m:r>
                            <m:f>
                              <m:f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𝑊</m:t>
                                        </m:r>
                                      </m:e>
                                    </m:d>
                                  </m:e>
                                </m:d>
                              </m:den>
                            </m:f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&gt;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    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Scaled Weight Standardization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𝑊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−</m:t>
                        </m:r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76" y="5115232"/>
                <a:ext cx="5151860" cy="1662315"/>
              </a:xfrm>
              <a:prstGeom prst="rect">
                <a:avLst/>
              </a:prstGeom>
              <a:blipFill>
                <a:blip r:embed="rId3"/>
                <a:stretch>
                  <a:fillRect l="-1065" t="-2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957A4B-8EA6-3D4B-9E67-7D0C431222F3}"/>
              </a:ext>
            </a:extLst>
          </p:cNvPr>
          <p:cNvSpPr txBox="1"/>
          <p:nvPr/>
        </p:nvSpPr>
        <p:spPr>
          <a:xfrm>
            <a:off x="6591656" y="5823440"/>
            <a:ext cx="4834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Brock, A., De, S., Smith, S.L. and 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Simonyan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K., 2021, July. High-performance large-scale image recognition without normalization. In </a:t>
            </a:r>
            <a:r>
              <a:rPr kumimoji="0" lang="en" sz="14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International Conference on Machine Learning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(pp. 1059-1071). PMLR.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D8168786-0B39-8845-AC5B-D54580AF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76" y="2175846"/>
            <a:ext cx="2950705" cy="2911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444790" y="952501"/>
            <a:ext cx="11302419" cy="104086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91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20240" y="3836470"/>
            <a:ext cx="5600700" cy="27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200" dirty="0" err="1">
                <a:solidFill>
                  <a:schemeClr val="bg1"/>
                </a:solidFill>
              </a:rPr>
              <a:t>ImageNet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2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случае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sz="2200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sz="2200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sz="2200" dirty="0">
                <a:solidFill>
                  <a:schemeClr val="bg1"/>
                </a:solidFill>
              </a:rPr>
              <a:t> сети (~ 600 тыс.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7652798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Прямоугольник 10"/>
          <p:cNvSpPr/>
          <p:nvPr/>
        </p:nvSpPr>
        <p:spPr>
          <a:xfrm>
            <a:off x="184731" y="1038117"/>
            <a:ext cx="11302419" cy="10015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04" y="3836470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1" y="952500"/>
            <a:ext cx="11588169" cy="3223061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Достоинства архитектур-</a:t>
            </a:r>
            <a:r>
              <a:rPr lang="ru-RU" sz="2000" dirty="0" err="1">
                <a:solidFill>
                  <a:schemeClr val="bg1"/>
                </a:solidFill>
              </a:rPr>
              <a:t>трансформеров</a:t>
            </a:r>
            <a:r>
              <a:rPr lang="ru-RU" sz="2000" dirty="0">
                <a:solidFill>
                  <a:schemeClr val="bg1"/>
                </a:solidFill>
              </a:rPr>
              <a:t>:</a:t>
            </a:r>
          </a:p>
          <a:p>
            <a:pPr marL="542925" lvl="2" indent="-285750"/>
            <a:r>
              <a:rPr lang="ru-RU" sz="2200" dirty="0">
                <a:solidFill>
                  <a:schemeClr val="bg1"/>
                </a:solidFill>
              </a:rPr>
              <a:t>Возможность построения сложных зависимостей между признаками локальными участков изображения независимо от их взаимного расположения.    </a:t>
            </a:r>
          </a:p>
          <a:p>
            <a:pPr marL="542925" lvl="1" indent="-285750"/>
            <a:r>
              <a:rPr lang="ru-RU" sz="2200" dirty="0" err="1">
                <a:solidFill>
                  <a:schemeClr val="bg1"/>
                </a:solidFill>
              </a:rPr>
              <a:t>Трансформеры</a:t>
            </a:r>
            <a:r>
              <a:rPr lang="ru-RU" sz="2200" dirty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</a:t>
            </a:r>
          </a:p>
          <a:p>
            <a:pPr marL="1200150" lvl="2" indent="-285750"/>
            <a:r>
              <a:rPr lang="ru-RU" sz="2200" dirty="0">
                <a:solidFill>
                  <a:schemeClr val="bg1"/>
                </a:solidFill>
              </a:rPr>
              <a:t>Преимущества при </a:t>
            </a:r>
            <a:r>
              <a:rPr lang="ru-RU" sz="2200" dirty="0" err="1">
                <a:solidFill>
                  <a:schemeClr val="bg1"/>
                </a:solidFill>
              </a:rPr>
              <a:t>предобучении</a:t>
            </a:r>
            <a:r>
              <a:rPr lang="ru-RU" sz="2200" dirty="0">
                <a:solidFill>
                  <a:schemeClr val="bg1"/>
                </a:solidFill>
              </a:rPr>
              <a:t> на больших наборах данных, таких как JFT-300M. </a:t>
            </a:r>
          </a:p>
          <a:p>
            <a:pPr marL="1657350" lvl="3" indent="-285750"/>
            <a:r>
              <a:rPr lang="ru-RU" sz="2200" dirty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.    </a:t>
            </a:r>
          </a:p>
          <a:p>
            <a:pPr marL="742950" lvl="1" indent="-285750"/>
            <a:r>
              <a:rPr lang="ru-RU" sz="2000" dirty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r>
              <a:rPr lang="ru-RU" sz="2000" dirty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200150" lvl="2" indent="-285750"/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03831" y="1356885"/>
            <a:ext cx="11588169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84731" y="1957053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1812DF7-8E83-0226-3A4D-1332632F8D10}"/>
              </a:ext>
            </a:extLst>
          </p:cNvPr>
          <p:cNvGrpSpPr/>
          <p:nvPr/>
        </p:nvGrpSpPr>
        <p:grpSpPr>
          <a:xfrm>
            <a:off x="7695780" y="4017195"/>
            <a:ext cx="1966615" cy="2678958"/>
            <a:chOff x="7867436" y="3748534"/>
            <a:chExt cx="2233469" cy="2996670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8A93DB0-64F8-8A1A-A84B-C8DB8AE47A00}"/>
                </a:ext>
              </a:extLst>
            </p:cNvPr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F7A669C9-2252-C4A7-0D91-8CC904EC7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BB74D3-22B6-9540-6700-7C71BEB4624F}"/>
                </a:ext>
              </a:extLst>
            </p:cNvPr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538" y="4013213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6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73145" y="1428846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535" y="2855250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4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63814"/>
            <a:ext cx="11593698" cy="2796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4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181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8" y="848851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ilianweng.github.io/posts/2021-07-11-diffusion-models/generative-over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1" y="267526"/>
            <a:ext cx="7020380" cy="4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ilianweng.github.io/posts/2021-07-11-diffusion-models/DDP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4" y="4611468"/>
            <a:ext cx="6386286" cy="224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81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2" y="1128045"/>
            <a:ext cx="10923218" cy="48497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Как правило,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проводится перед функцией активации.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имеет отдельные параметры для каждой карты признаков.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44"/>
          <a:stretch/>
        </p:blipFill>
        <p:spPr>
          <a:xfrm>
            <a:off x="3298677" y="1931350"/>
            <a:ext cx="8039291" cy="4686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2" y="1128045"/>
            <a:ext cx="9154238" cy="80330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267" y="2040556"/>
            <a:ext cx="1029904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8690" y="2644884"/>
            <a:ext cx="1289786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47233" y="2431064"/>
            <a:ext cx="2358190" cy="21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Batch-Norm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29523" y="5337893"/>
            <a:ext cx="1222409" cy="639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</a:t>
            </a:r>
            <a:endParaRPr kumimoji="0" lang="ru-RU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66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08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467204" cy="57646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Достоинства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b="1" u="sng" dirty="0">
                <a:solidFill>
                  <a:schemeClr val="bg1"/>
                </a:solidFill>
              </a:rPr>
              <a:t>:</a:t>
            </a:r>
            <a:endParaRPr lang="ru-RU" sz="2200" b="1" u="sng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Регуляризация различий в статистических параметрах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их усреднением.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т.ч</a:t>
            </a:r>
            <a:r>
              <a:rPr lang="ru-RU" sz="2200" dirty="0">
                <a:solidFill>
                  <a:schemeClr val="bg1"/>
                </a:solidFill>
              </a:rPr>
              <a:t>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Метод, как правило, не работает с другими типами регуляризации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(L1,L2, </a:t>
            </a:r>
            <a:r>
              <a:rPr lang="ru-RU" sz="2200" dirty="0">
                <a:solidFill>
                  <a:schemeClr val="bg1"/>
                </a:solidFill>
              </a:rPr>
              <a:t>особенно </a:t>
            </a:r>
            <a:r>
              <a:rPr lang="ru-RU" sz="2200" dirty="0" err="1">
                <a:solidFill>
                  <a:schemeClr val="bg1"/>
                </a:solidFill>
              </a:rPr>
              <a:t>дропаут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правили </a:t>
            </a:r>
            <a:r>
              <a:rPr lang="ru-RU" sz="2200" dirty="0" err="1">
                <a:solidFill>
                  <a:schemeClr val="bg1"/>
                </a:solidFill>
              </a:rPr>
              <a:t>батч</a:t>
            </a:r>
            <a:r>
              <a:rPr lang="ru-RU" sz="2200" dirty="0">
                <a:solidFill>
                  <a:schemeClr val="bg1"/>
                </a:solidFill>
              </a:rPr>
              <a:t>. Норм используется перед функцией активации – но иногда ставят после.</a:t>
            </a:r>
            <a:endParaRPr lang="en-US" sz="2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4550013"/>
            <a:ext cx="4963682" cy="216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36591"/>
            <a:ext cx="11512877" cy="341342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98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053445" cy="5764696"/>
          </a:xfrm>
        </p:spPr>
        <p:txBody>
          <a:bodyPr>
            <a:normAutofit/>
          </a:bodyPr>
          <a:lstStyle/>
          <a:p>
            <a:pPr algn="just"/>
            <a:r>
              <a:rPr lang="ru-RU" sz="2200" b="1" u="sng" dirty="0">
                <a:solidFill>
                  <a:schemeClr val="bg1"/>
                </a:solidFill>
              </a:rPr>
              <a:t>Недостатки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u="sng" dirty="0">
                <a:solidFill>
                  <a:schemeClr val="bg1"/>
                </a:solidFill>
              </a:rPr>
              <a:t>:</a:t>
            </a:r>
            <a:endParaRPr lang="ru-RU" sz="2200" u="sng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Снижение точности вывода для переменного размера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257300" lvl="2" indent="-342900" algn="just"/>
            <a:r>
              <a:rPr lang="ru-RU" sz="2200" dirty="0">
                <a:solidFill>
                  <a:schemeClr val="bg1"/>
                </a:solidFill>
              </a:rPr>
              <a:t>Может дать разную точность на </a:t>
            </a: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, обучении и в выводе,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проблемы с переносом обучения.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Хорошо </a:t>
            </a:r>
            <a:r>
              <a:rPr lang="ru-RU" sz="2200" dirty="0" err="1">
                <a:solidFill>
                  <a:schemeClr val="bg1"/>
                </a:solidFill>
              </a:rPr>
              <a:t>регуляризует</a:t>
            </a:r>
            <a:r>
              <a:rPr lang="ru-RU" sz="2200" dirty="0">
                <a:solidFill>
                  <a:schemeClr val="bg1"/>
                </a:solidFill>
              </a:rPr>
              <a:t> только большие размеры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(рекомендуют 50-100 экземпляров в </a:t>
            </a:r>
            <a:r>
              <a:rPr lang="ru-RU" sz="2200" dirty="0" err="1">
                <a:solidFill>
                  <a:schemeClr val="bg1"/>
                </a:solidFill>
              </a:rPr>
              <a:t>батче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Не известно есть </a:t>
            </a:r>
            <a:r>
              <a:rPr lang="ru-RU" sz="2200" dirty="0" err="1">
                <a:solidFill>
                  <a:schemeClr val="bg1"/>
                </a:solidFill>
              </a:rPr>
              <a:t>ковар</a:t>
            </a:r>
            <a:r>
              <a:rPr lang="ru-RU" sz="2200" dirty="0">
                <a:solidFill>
                  <a:schemeClr val="bg1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722240"/>
            <a:ext cx="6631807" cy="289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1136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слоя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(Layer Norm)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усреднение по слою, популярно в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среднее и дисперсия считаются как в тренировке, так и в тесте.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Экземплярная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нормализация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используют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некоторых сетях переноса стиля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вдоль осей изображения (H,W), на тесте как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-норм. смысл  такой же как от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автоконтраста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нормализация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-норме для маленьких выборок.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Переключаемая норма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(Switch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комбинация других типов (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слой)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676923"/>
            <a:ext cx="9693198" cy="298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766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296" y="202756"/>
            <a:ext cx="11514901" cy="11887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нормализации весовых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</p:spPr>
            <p:txBody>
              <a:bodyPr/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Иногда лучше нормализовать весовые параметры, чем данные.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Стандартизация 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Спектральная нормализация – </a:t>
                </a:r>
                <a:r>
                  <a:rPr lang="en-US" altLang="ru-RU" sz="2200" b="1" dirty="0" err="1">
                    <a:solidFill>
                      <a:schemeClr val="bg1"/>
                    </a:solidFill>
                  </a:rPr>
                  <a:t>denoisng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Разложение весовых параметров по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SVD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или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EV </a:t>
                </a:r>
                <a:br>
                  <a:rPr lang="en-US" altLang="ru-RU" sz="2200" b="1" dirty="0">
                    <a:solidFill>
                      <a:schemeClr val="bg1"/>
                    </a:solidFill>
                  </a:rPr>
                </a:br>
                <a:r>
                  <a:rPr lang="ru-RU" altLang="ru-RU" sz="2200" b="1" dirty="0">
                    <a:solidFill>
                      <a:schemeClr val="bg1"/>
                    </a:solidFill>
                  </a:rPr>
                  <a:t>и их фильтрация.</a:t>
                </a:r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Это работает как метод восстановление после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/>
                </a:r>
                <a:br>
                  <a:rPr lang="en-US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>
                    <a:solidFill>
                      <a:schemeClr val="bg1"/>
                    </a:solidFill>
                  </a:rPr>
                  <a:t>метода главных компонент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(PCA)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  <a:blipFill>
                <a:blip r:embed="rId2"/>
                <a:stretch>
                  <a:fillRect l="-638" t="-1681" b="-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4" y="3176337"/>
            <a:ext cx="3793226" cy="3198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8226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</a:t>
            </a:r>
            <a:r>
              <a:rPr lang="en-US" sz="4800" b="1" dirty="0" smtClean="0">
                <a:solidFill>
                  <a:schemeClr val="bg1"/>
                </a:solidFill>
              </a:rPr>
              <a:t>201</a:t>
            </a:r>
            <a:r>
              <a:rPr lang="ru-RU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11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11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5855</TotalTime>
  <Words>4044</Words>
  <Application>Microsoft Office PowerPoint</Application>
  <PresentationFormat>Широкоэкранный</PresentationFormat>
  <Paragraphs>643</Paragraphs>
  <Slides>73</Slides>
  <Notes>0</Notes>
  <HiddenSlides>10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73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charter</vt:lpstr>
      <vt:lpstr>charter</vt:lpstr>
      <vt:lpstr>Georgia</vt:lpstr>
      <vt:lpstr>Lato</vt:lpstr>
      <vt:lpstr>Times New Roman</vt:lpstr>
      <vt:lpstr>Verdana</vt:lpstr>
      <vt:lpstr>Тема Office</vt:lpstr>
      <vt:lpstr>1_Тема Office</vt:lpstr>
      <vt:lpstr>2_Тема Office</vt:lpstr>
      <vt:lpstr>3_Тема Office</vt:lpstr>
      <vt:lpstr>4_Тема Office</vt:lpstr>
      <vt:lpstr>5_Тема Office</vt:lpstr>
      <vt:lpstr>6_Тема Office</vt:lpstr>
      <vt:lpstr>7_Тема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2015-2017</vt:lpstr>
      <vt:lpstr>Сети на основе идеи ResNet 2015-2017</vt:lpstr>
      <vt:lpstr>Сети на основе идеи ResNet  Xception 2017</vt:lpstr>
      <vt:lpstr>Глубокая свертка (DepthWise Convolution)</vt:lpstr>
      <vt:lpstr>Глубокая разделенная свертка  (Depth Wise Separable Convolution) </vt:lpstr>
      <vt:lpstr>Сети DenseNet 2018 </vt:lpstr>
      <vt:lpstr>Сети DenseNet 2018</vt:lpstr>
      <vt:lpstr>Сети DenseNet 2018 (на основе идеи ResNet)</vt:lpstr>
      <vt:lpstr>Мобильные Сети. MobileNet V1 2017</vt:lpstr>
      <vt:lpstr>Мобильные Сети. MobileNet V1 2017</vt:lpstr>
      <vt:lpstr>Мобильные Сети. MobileNet V1 2017</vt:lpstr>
      <vt:lpstr>Мобильные Сети. MobileNet V2 2018</vt:lpstr>
      <vt:lpstr>Мобильные Сети. MobileNet V2 2018</vt:lpstr>
      <vt:lpstr>Мобильные Сети. MobileNet V2 2018</vt:lpstr>
      <vt:lpstr>Мобильные Сети. MobileNet V2 2018</vt:lpstr>
      <vt:lpstr>Мобильные Сети. MobileNet V2 2018</vt:lpstr>
      <vt:lpstr>Слои внимания 2017</vt:lpstr>
      <vt:lpstr>Слои внимания 2017</vt:lpstr>
      <vt:lpstr>Слои внимания 2017</vt:lpstr>
      <vt:lpstr>Слои внимания. CBAM</vt:lpstr>
      <vt:lpstr>Слои внимания. CBAM</vt:lpstr>
      <vt:lpstr>Слои внимания. CBAM</vt:lpstr>
      <vt:lpstr>Squeeze and Excitation block</vt:lpstr>
      <vt:lpstr>Слои внимания. SENet 2018</vt:lpstr>
      <vt:lpstr>Squeeze and Excitation block</vt:lpstr>
      <vt:lpstr>Слои внимания. SENet 2018</vt:lpstr>
      <vt:lpstr>Проблемы современных нейронных сетей</vt:lpstr>
      <vt:lpstr>Автопоиск архитектур. </vt:lpstr>
      <vt:lpstr>Архитектура EfficientNet  - апогей NAS</vt:lpstr>
      <vt:lpstr>Оптимизация стратегии обучения</vt:lpstr>
      <vt:lpstr>Оптимизация стратегии обучения</vt:lpstr>
      <vt:lpstr>Стратегии обучения и meta-learning</vt:lpstr>
      <vt:lpstr>Другие  методы нормализации </vt:lpstr>
      <vt:lpstr>Альтернативы батч-норме NFNet 2020</vt:lpstr>
      <vt:lpstr>Архитектуры трансформеры - VIT</vt:lpstr>
      <vt:lpstr>Архитектуры трансформеры - VIT</vt:lpstr>
      <vt:lpstr>Трансформеры, полно-связные или сверточные сети</vt:lpstr>
      <vt:lpstr>Трансформеры, полно-связные или сверточные сети</vt:lpstr>
      <vt:lpstr>Трансформеры, полно-связные или сверточные сети</vt:lpstr>
      <vt:lpstr>Трансформеры, полно-связные или сверточные сети</vt:lpstr>
      <vt:lpstr>Трансформеры, полно-связные или сверточные сети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Особенности метода батч-нормализации </vt:lpstr>
      <vt:lpstr>Особенности метода батч-нормализации 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406</cp:revision>
  <dcterms:created xsi:type="dcterms:W3CDTF">2021-09-13T05:13:58Z</dcterms:created>
  <dcterms:modified xsi:type="dcterms:W3CDTF">2024-08-02T13:01:10Z</dcterms:modified>
</cp:coreProperties>
</file>